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sldIdLst>
    <p:sldId id="256" r:id="rId2"/>
    <p:sldId id="316" r:id="rId3"/>
    <p:sldId id="300" r:id="rId4"/>
    <p:sldId id="322" r:id="rId5"/>
    <p:sldId id="301" r:id="rId6"/>
    <p:sldId id="302" r:id="rId7"/>
    <p:sldId id="306" r:id="rId8"/>
    <p:sldId id="287" r:id="rId9"/>
    <p:sldId id="290" r:id="rId10"/>
    <p:sldId id="297" r:id="rId11"/>
    <p:sldId id="298" r:id="rId12"/>
    <p:sldId id="286" r:id="rId13"/>
    <p:sldId id="288" r:id="rId14"/>
    <p:sldId id="299" r:id="rId15"/>
    <p:sldId id="284" r:id="rId16"/>
    <p:sldId id="285" r:id="rId17"/>
    <p:sldId id="291" r:id="rId18"/>
    <p:sldId id="296" r:id="rId19"/>
    <p:sldId id="274" r:id="rId20"/>
    <p:sldId id="283" r:id="rId21"/>
    <p:sldId id="275" r:id="rId22"/>
    <p:sldId id="276" r:id="rId23"/>
    <p:sldId id="323" r:id="rId24"/>
    <p:sldId id="295" r:id="rId25"/>
    <p:sldId id="307" r:id="rId26"/>
    <p:sldId id="318" r:id="rId27"/>
    <p:sldId id="319" r:id="rId28"/>
    <p:sldId id="321" r:id="rId29"/>
    <p:sldId id="324" r:id="rId30"/>
    <p:sldId id="305" r:id="rId31"/>
    <p:sldId id="270" r:id="rId32"/>
    <p:sldId id="271" r:id="rId33"/>
    <p:sldId id="272" r:id="rId34"/>
    <p:sldId id="325" r:id="rId35"/>
    <p:sldId id="273" r:id="rId36"/>
    <p:sldId id="265" r:id="rId37"/>
    <p:sldId id="266" r:id="rId38"/>
    <p:sldId id="267" r:id="rId39"/>
    <p:sldId id="260" r:id="rId40"/>
    <p:sldId id="327" r:id="rId41"/>
    <p:sldId id="328" r:id="rId42"/>
    <p:sldId id="326" r:id="rId43"/>
    <p:sldId id="315" r:id="rId44"/>
    <p:sldId id="311" r:id="rId45"/>
    <p:sldId id="329" r:id="rId46"/>
    <p:sldId id="330" r:id="rId47"/>
    <p:sldId id="331" r:id="rId48"/>
    <p:sldId id="334" r:id="rId49"/>
    <p:sldId id="332" r:id="rId50"/>
    <p:sldId id="336" r:id="rId51"/>
    <p:sldId id="333" r:id="rId52"/>
    <p:sldId id="292" r:id="rId53"/>
    <p:sldId id="335" r:id="rId54"/>
    <p:sldId id="317"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0" d="100"/>
          <a:sy n="50" d="100"/>
        </p:scale>
        <p:origin x="-124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BF03EC-9139-4740-812B-42B8C603345D}" type="datetimeFigureOut">
              <a:rPr lang="en-US" smtClean="0"/>
              <a:pPr/>
              <a:t>9/17/13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AAED62-1466-D045-86DC-D821BC2C5B0E}" type="slidenum">
              <a:rPr lang="en-US" smtClean="0"/>
              <a:pPr/>
              <a:t>‹#›</a:t>
            </a:fld>
            <a:endParaRPr lang="en-US"/>
          </a:p>
        </p:txBody>
      </p:sp>
    </p:spTree>
    <p:extLst>
      <p:ext uri="{BB962C8B-B14F-4D97-AF65-F5344CB8AC3E}">
        <p14:creationId xmlns:p14="http://schemas.microsoft.com/office/powerpoint/2010/main" val="15993260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High</a:t>
            </a:r>
            <a:r>
              <a:rPr lang="en-US" baseline="0" dirty="0" smtClean="0"/>
              <a:t> coverage is essential.</a:t>
            </a:r>
            <a:endParaRPr lang="en-US" dirty="0"/>
          </a:p>
        </p:txBody>
      </p:sp>
      <p:sp>
        <p:nvSpPr>
          <p:cNvPr id="4" name="Slide Number Placeholder 3"/>
          <p:cNvSpPr>
            <a:spLocks noGrp="1"/>
          </p:cNvSpPr>
          <p:nvPr>
            <p:ph type="sldNum" sz="quarter" idx="10"/>
          </p:nvPr>
        </p:nvSpPr>
        <p:spPr/>
        <p:txBody>
          <a:bodyPr/>
          <a:lstStyle/>
          <a:p>
            <a:fld id="{E8AAED62-1466-D045-86DC-D821BC2C5B0E}"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no tolerance for </a:t>
            </a:r>
            <a:r>
              <a:rPr lang="en-US" dirty="0" err="1" smtClean="0"/>
              <a:t>indels</a:t>
            </a:r>
            <a:endParaRPr lang="en-US" dirty="0"/>
          </a:p>
        </p:txBody>
      </p:sp>
      <p:sp>
        <p:nvSpPr>
          <p:cNvPr id="4" name="Slide Number Placeholder 3"/>
          <p:cNvSpPr>
            <a:spLocks noGrp="1"/>
          </p:cNvSpPr>
          <p:nvPr>
            <p:ph type="sldNum" sz="quarter" idx="10"/>
          </p:nvPr>
        </p:nvSpPr>
        <p:spPr/>
        <p:txBody>
          <a:bodyPr/>
          <a:lstStyle/>
          <a:p>
            <a:fld id="{E8AAED62-1466-D045-86DC-D821BC2C5B0E}" type="slidenum">
              <a:rPr lang="en-US" smtClean="0"/>
              <a:pPr/>
              <a:t>19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sketch showing the relationship between the number of sequence reads and the number of edges in the graph. Because the underlying genome is fixed in size, as the number of sequence reads increases the number of edges in the graph due to the underlying genome that will plateau when every part of the genome is covered. Conversely, since errors tend to be random and more or less unique, their number scales linearly with the number of sequence reads. Once enough sequence reads are present to have enough coverage to clearly distinguish true edges (which come from the underlying genome), they will usually be outnumbered by spurious edges (which arise from errors) by a substantial factor.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4B66D65B-2F0E-1349-9AE7-20B620F5FB04}" type="datetimeFigureOut">
              <a:rPr lang="en-US" smtClean="0"/>
              <a:pPr/>
              <a:t>9/17/13</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251E987-023F-004C-A408-16EA21C69500}"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B66D65B-2F0E-1349-9AE7-20B620F5FB04}" type="datetimeFigureOut">
              <a:rPr lang="en-US" smtClean="0"/>
              <a:pPr/>
              <a:t>9/17/13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1E987-023F-004C-A408-16EA21C6950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B66D65B-2F0E-1349-9AE7-20B620F5FB04}" type="datetimeFigureOut">
              <a:rPr lang="en-US" smtClean="0"/>
              <a:pPr/>
              <a:t>9/17/13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1E987-023F-004C-A408-16EA21C6950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B66D65B-2F0E-1349-9AE7-20B620F5FB04}" type="datetimeFigureOut">
              <a:rPr lang="en-US" smtClean="0"/>
              <a:pPr/>
              <a:t>9/17/13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1E987-023F-004C-A408-16EA21C6950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B66D65B-2F0E-1349-9AE7-20B620F5FB04}" type="datetimeFigureOut">
              <a:rPr lang="en-US" smtClean="0"/>
              <a:pPr/>
              <a:t>9/17/13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1E987-023F-004C-A408-16EA21C69500}"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B66D65B-2F0E-1349-9AE7-20B620F5FB04}" type="datetimeFigureOut">
              <a:rPr lang="en-US" smtClean="0"/>
              <a:pPr/>
              <a:t>9/17/13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51E987-023F-004C-A408-16EA21C6950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B66D65B-2F0E-1349-9AE7-20B620F5FB04}" type="datetimeFigureOut">
              <a:rPr lang="en-US" smtClean="0"/>
              <a:pPr/>
              <a:t>9/17/13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51E987-023F-004C-A408-16EA21C6950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B66D65B-2F0E-1349-9AE7-20B620F5FB04}" type="datetimeFigureOut">
              <a:rPr lang="en-US" smtClean="0"/>
              <a:pPr/>
              <a:t>9/17/13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51E987-023F-004C-A408-16EA21C6950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4B66D65B-2F0E-1349-9AE7-20B620F5FB04}" type="datetimeFigureOut">
              <a:rPr lang="en-US" smtClean="0"/>
              <a:pPr/>
              <a:t>9/17/13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51E987-023F-004C-A408-16EA21C69500}"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B66D65B-2F0E-1349-9AE7-20B620F5FB04}" type="datetimeFigureOut">
              <a:rPr lang="en-US" smtClean="0"/>
              <a:pPr/>
              <a:t>9/17/13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51E987-023F-004C-A408-16EA21C6950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B66D65B-2F0E-1349-9AE7-20B620F5FB04}" type="datetimeFigureOut">
              <a:rPr lang="en-US" smtClean="0"/>
              <a:pPr/>
              <a:t>9/17/13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51E987-023F-004C-A408-16EA21C69500}"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eaLnBrk="1" latinLnBrk="0" hangingPunct="1"/>
            <a:r>
              <a:rPr kumimoji="0" lang="en-US" smtClean="0"/>
              <a:t>Click icon to add picture</a:t>
            </a:r>
            <a:endParaRPr kumimoji="0" lang="en-US" dirty="0"/>
          </a:p>
        </p:txBody>
      </p:sp>
      <p:sp>
        <p:nvSpPr>
          <p:cNvPr id="9" name="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4B66D65B-2F0E-1349-9AE7-20B620F5FB04}" type="datetimeFigureOut">
              <a:rPr lang="en-US" smtClean="0"/>
              <a:pPr/>
              <a:t>9/17/13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8251E987-023F-004C-A408-16EA21C69500}"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 novo Assembly</a:t>
            </a:r>
            <a:endParaRPr lang="en-US" dirty="0"/>
          </a:p>
        </p:txBody>
      </p:sp>
      <p:sp>
        <p:nvSpPr>
          <p:cNvPr id="3" name="Subtitle 2"/>
          <p:cNvSpPr>
            <a:spLocks noGrp="1"/>
          </p:cNvSpPr>
          <p:nvPr>
            <p:ph type="subTitle" idx="1"/>
          </p:nvPr>
        </p:nvSpPr>
        <p:spPr/>
        <p:txBody>
          <a:bodyPr/>
          <a:lstStyle/>
          <a:p>
            <a:r>
              <a:rPr lang="en-US" dirty="0" smtClean="0"/>
              <a:t>Titus Brown</a:t>
            </a:r>
          </a:p>
          <a:p>
            <a:r>
              <a:rPr lang="en-US" dirty="0"/>
              <a:t>9</a:t>
            </a:r>
            <a:r>
              <a:rPr lang="en-US" dirty="0" smtClean="0"/>
              <a:t>/17/</a:t>
            </a:r>
            <a:r>
              <a:rPr lang="en-US" dirty="0" smtClean="0"/>
              <a:t>13</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read lengths are hard.</a:t>
            </a:r>
            <a:endParaRPr lang="en-US" dirty="0"/>
          </a:p>
        </p:txBody>
      </p:sp>
      <p:pic>
        <p:nvPicPr>
          <p:cNvPr id="4" name="Picture 3"/>
          <p:cNvPicPr>
            <a:picLocks noChangeAspect="1"/>
          </p:cNvPicPr>
          <p:nvPr/>
        </p:nvPicPr>
        <p:blipFill>
          <a:blip r:embed="rId2"/>
          <a:stretch>
            <a:fillRect/>
          </a:stretch>
        </p:blipFill>
        <p:spPr>
          <a:xfrm>
            <a:off x="930541" y="1417638"/>
            <a:ext cx="5585210" cy="4880945"/>
          </a:xfrm>
          <a:prstGeom prst="rect">
            <a:avLst/>
          </a:prstGeom>
        </p:spPr>
      </p:pic>
      <p:sp>
        <p:nvSpPr>
          <p:cNvPr id="6" name="TextBox 5"/>
          <p:cNvSpPr txBox="1"/>
          <p:nvPr/>
        </p:nvSpPr>
        <p:spPr>
          <a:xfrm>
            <a:off x="5131655" y="6248400"/>
            <a:ext cx="3623596" cy="369332"/>
          </a:xfrm>
          <a:prstGeom prst="rect">
            <a:avLst/>
          </a:prstGeom>
          <a:noFill/>
        </p:spPr>
        <p:txBody>
          <a:bodyPr wrap="none" rtlCol="0">
            <a:spAutoFit/>
          </a:bodyPr>
          <a:lstStyle/>
          <a:p>
            <a:r>
              <a:rPr lang="en-US" dirty="0" err="1" smtClean="0"/>
              <a:t>Whiteford</a:t>
            </a:r>
            <a:r>
              <a:rPr lang="en-US" dirty="0" smtClean="0"/>
              <a:t> et al., </a:t>
            </a:r>
            <a:r>
              <a:rPr lang="en-US" dirty="0" err="1" smtClean="0"/>
              <a:t>Nuc</a:t>
            </a:r>
            <a:r>
              <a:rPr lang="en-US" dirty="0" smtClean="0"/>
              <a:t>. Acid Res, 2005</a:t>
            </a:r>
            <a:endParaRPr lang="en-US" dirty="0"/>
          </a:p>
        </p:txBody>
      </p:sp>
      <p:sp>
        <p:nvSpPr>
          <p:cNvPr id="5" name="TextBox 4"/>
          <p:cNvSpPr txBox="1"/>
          <p:nvPr/>
        </p:nvSpPr>
        <p:spPr>
          <a:xfrm>
            <a:off x="6515751" y="1946711"/>
            <a:ext cx="2514856" cy="1754327"/>
          </a:xfrm>
          <a:prstGeom prst="rect">
            <a:avLst/>
          </a:prstGeom>
          <a:noFill/>
        </p:spPr>
        <p:txBody>
          <a:bodyPr wrap="none" rtlCol="0">
            <a:spAutoFit/>
          </a:bodyPr>
          <a:lstStyle/>
          <a:p>
            <a:r>
              <a:rPr lang="en-US" dirty="0" smtClean="0"/>
              <a:t>Conclusion: even with</a:t>
            </a:r>
          </a:p>
          <a:p>
            <a:r>
              <a:rPr lang="en-US" dirty="0" smtClean="0"/>
              <a:t>a read length of 200, the</a:t>
            </a:r>
          </a:p>
          <a:p>
            <a:r>
              <a:rPr lang="en-US" dirty="0" smtClean="0"/>
              <a:t>E. coli genome cannot be</a:t>
            </a:r>
          </a:p>
          <a:p>
            <a:r>
              <a:rPr lang="en-US" dirty="0" smtClean="0"/>
              <a:t>assembled completely.</a:t>
            </a:r>
          </a:p>
          <a:p>
            <a:endParaRPr lang="en-US" dirty="0" smtClean="0"/>
          </a:p>
          <a:p>
            <a:r>
              <a:rPr lang="en-US" dirty="0" smtClean="0"/>
              <a:t>Why?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read lengths are hard.</a:t>
            </a:r>
            <a:endParaRPr lang="en-US" dirty="0"/>
          </a:p>
        </p:txBody>
      </p:sp>
      <p:pic>
        <p:nvPicPr>
          <p:cNvPr id="4" name="Picture 3"/>
          <p:cNvPicPr>
            <a:picLocks noChangeAspect="1"/>
          </p:cNvPicPr>
          <p:nvPr/>
        </p:nvPicPr>
        <p:blipFill>
          <a:blip r:embed="rId2"/>
          <a:stretch>
            <a:fillRect/>
          </a:stretch>
        </p:blipFill>
        <p:spPr>
          <a:xfrm>
            <a:off x="930541" y="1417638"/>
            <a:ext cx="5585210" cy="4880945"/>
          </a:xfrm>
          <a:prstGeom prst="rect">
            <a:avLst/>
          </a:prstGeom>
        </p:spPr>
      </p:pic>
      <p:sp>
        <p:nvSpPr>
          <p:cNvPr id="6" name="TextBox 5"/>
          <p:cNvSpPr txBox="1"/>
          <p:nvPr/>
        </p:nvSpPr>
        <p:spPr>
          <a:xfrm>
            <a:off x="5131655" y="6248400"/>
            <a:ext cx="3623596" cy="369332"/>
          </a:xfrm>
          <a:prstGeom prst="rect">
            <a:avLst/>
          </a:prstGeom>
          <a:noFill/>
        </p:spPr>
        <p:txBody>
          <a:bodyPr wrap="none" rtlCol="0">
            <a:spAutoFit/>
          </a:bodyPr>
          <a:lstStyle/>
          <a:p>
            <a:r>
              <a:rPr lang="en-US" dirty="0" err="1" smtClean="0"/>
              <a:t>Whiteford</a:t>
            </a:r>
            <a:r>
              <a:rPr lang="en-US" dirty="0" smtClean="0"/>
              <a:t> et al., </a:t>
            </a:r>
            <a:r>
              <a:rPr lang="en-US" dirty="0" err="1" smtClean="0"/>
              <a:t>Nuc</a:t>
            </a:r>
            <a:r>
              <a:rPr lang="en-US" dirty="0" smtClean="0"/>
              <a:t>. Acid Res, 2005</a:t>
            </a:r>
            <a:endParaRPr lang="en-US" dirty="0"/>
          </a:p>
        </p:txBody>
      </p:sp>
      <p:sp>
        <p:nvSpPr>
          <p:cNvPr id="5" name="TextBox 4"/>
          <p:cNvSpPr txBox="1"/>
          <p:nvPr/>
        </p:nvSpPr>
        <p:spPr>
          <a:xfrm>
            <a:off x="6515751" y="1946711"/>
            <a:ext cx="2689558" cy="2862323"/>
          </a:xfrm>
          <a:prstGeom prst="rect">
            <a:avLst/>
          </a:prstGeom>
          <a:noFill/>
        </p:spPr>
        <p:txBody>
          <a:bodyPr wrap="none" rtlCol="0">
            <a:spAutoFit/>
          </a:bodyPr>
          <a:lstStyle/>
          <a:p>
            <a:r>
              <a:rPr lang="en-US" dirty="0" smtClean="0"/>
              <a:t>Conclusion: even with</a:t>
            </a:r>
          </a:p>
          <a:p>
            <a:r>
              <a:rPr lang="en-US" dirty="0" smtClean="0"/>
              <a:t>a read length of 200, the</a:t>
            </a:r>
          </a:p>
          <a:p>
            <a:r>
              <a:rPr lang="en-US" dirty="0" smtClean="0"/>
              <a:t>E. coli genome cannot be</a:t>
            </a:r>
          </a:p>
          <a:p>
            <a:r>
              <a:rPr lang="en-US" dirty="0" smtClean="0"/>
              <a:t>assembled completely.</a:t>
            </a:r>
          </a:p>
          <a:p>
            <a:endParaRPr lang="en-US" dirty="0" smtClean="0"/>
          </a:p>
          <a:p>
            <a:r>
              <a:rPr lang="en-US" dirty="0" smtClean="0"/>
              <a:t>Why? </a:t>
            </a:r>
            <a:r>
              <a:rPr lang="en-US" b="1" dirty="0" smtClean="0"/>
              <a:t>REPEATS.</a:t>
            </a:r>
          </a:p>
          <a:p>
            <a:endParaRPr lang="en-US" b="1" dirty="0" smtClean="0"/>
          </a:p>
          <a:p>
            <a:r>
              <a:rPr lang="en-US" dirty="0" smtClean="0"/>
              <a:t>This is why paired-end</a:t>
            </a:r>
          </a:p>
          <a:p>
            <a:r>
              <a:rPr lang="en-US" dirty="0" smtClean="0"/>
              <a:t>sequencing is so important</a:t>
            </a:r>
          </a:p>
          <a:p>
            <a:r>
              <a:rPr lang="en-US" dirty="0" smtClean="0"/>
              <a:t>for assembly.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Four main challenges for </a:t>
            </a:r>
            <a:r>
              <a:rPr lang="en-US" i="1" dirty="0" smtClean="0"/>
              <a:t>de novo </a:t>
            </a:r>
            <a:r>
              <a:rPr lang="en-US" dirty="0" smtClean="0"/>
              <a:t>sequencing.</a:t>
            </a:r>
            <a:endParaRPr lang="en-US" dirty="0"/>
          </a:p>
        </p:txBody>
      </p:sp>
      <p:sp>
        <p:nvSpPr>
          <p:cNvPr id="3" name="Content Placeholder 2"/>
          <p:cNvSpPr>
            <a:spLocks noGrp="1"/>
          </p:cNvSpPr>
          <p:nvPr>
            <p:ph idx="1"/>
          </p:nvPr>
        </p:nvSpPr>
        <p:spPr/>
        <p:txBody>
          <a:bodyPr>
            <a:normAutofit fontScale="70000" lnSpcReduction="20000"/>
          </a:bodyPr>
          <a:lstStyle/>
          <a:p>
            <a:endParaRPr lang="en-US" dirty="0" smtClean="0"/>
          </a:p>
          <a:p>
            <a:r>
              <a:rPr lang="en-US" dirty="0" smtClean="0"/>
              <a:t>Repeats.</a:t>
            </a:r>
          </a:p>
          <a:p>
            <a:r>
              <a:rPr lang="en-US" dirty="0" smtClean="0"/>
              <a:t>Low coverage.</a:t>
            </a:r>
          </a:p>
          <a:p>
            <a:r>
              <a:rPr lang="en-US" dirty="0" smtClean="0"/>
              <a:t>Errors</a:t>
            </a:r>
          </a:p>
          <a:p>
            <a:endParaRPr lang="en-US" dirty="0" smtClean="0"/>
          </a:p>
          <a:p>
            <a:pPr algn="ctr">
              <a:buNone/>
            </a:pPr>
            <a:r>
              <a:rPr lang="en-US" dirty="0" smtClean="0"/>
              <a:t>These introduce breaks in the</a:t>
            </a:r>
          </a:p>
          <a:p>
            <a:pPr algn="ctr">
              <a:buNone/>
            </a:pPr>
            <a:r>
              <a:rPr lang="en-US" dirty="0" smtClean="0"/>
              <a:t>construction of </a:t>
            </a:r>
            <a:r>
              <a:rPr lang="en-US" dirty="0" err="1" smtClean="0"/>
              <a:t>contigs</a:t>
            </a:r>
            <a:r>
              <a:rPr lang="en-US" dirty="0" smtClean="0"/>
              <a:t>.</a:t>
            </a:r>
          </a:p>
          <a:p>
            <a:pPr algn="ctr">
              <a:buNone/>
            </a:pPr>
            <a:endParaRPr lang="en-US" dirty="0" smtClean="0"/>
          </a:p>
          <a:p>
            <a:r>
              <a:rPr lang="en-US" i="1" dirty="0" smtClean="0"/>
              <a:t>Variation </a:t>
            </a:r>
            <a:r>
              <a:rPr lang="en-US" dirty="0" smtClean="0"/>
              <a:t>in coverage – </a:t>
            </a:r>
            <a:r>
              <a:rPr lang="en-US" dirty="0" err="1" smtClean="0"/>
              <a:t>transcriptomes</a:t>
            </a:r>
            <a:r>
              <a:rPr lang="en-US" dirty="0" smtClean="0"/>
              <a:t> and </a:t>
            </a:r>
            <a:r>
              <a:rPr lang="en-US" dirty="0" err="1" smtClean="0"/>
              <a:t>metagenomes</a:t>
            </a:r>
            <a:r>
              <a:rPr lang="en-US" dirty="0" smtClean="0"/>
              <a:t>, as well as amplified genomic.</a:t>
            </a:r>
          </a:p>
          <a:p>
            <a:endParaRPr lang="en-US" dirty="0" smtClean="0"/>
          </a:p>
          <a:p>
            <a:pPr algn="ctr">
              <a:buNone/>
            </a:pPr>
            <a:r>
              <a:rPr lang="en-US" dirty="0" smtClean="0"/>
              <a:t>This challenges the assembler to distinguish between erroneous connections (e.g. repeats) and real connections.</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Repeats</a:t>
            </a:r>
            <a:endParaRPr lang="en-US" dirty="0"/>
          </a:p>
        </p:txBody>
      </p:sp>
      <p:sp>
        <p:nvSpPr>
          <p:cNvPr id="3" name="Content Placeholder 2"/>
          <p:cNvSpPr>
            <a:spLocks noGrp="1"/>
          </p:cNvSpPr>
          <p:nvPr>
            <p:ph idx="1"/>
          </p:nvPr>
        </p:nvSpPr>
        <p:spPr/>
        <p:txBody>
          <a:bodyPr/>
          <a:lstStyle/>
          <a:p>
            <a:r>
              <a:rPr lang="en-US" dirty="0" smtClean="0"/>
              <a:t>Overlaps don’t place sequences uniquely when there are repeats present.</a:t>
            </a:r>
            <a:endParaRPr lang="en-US" dirty="0"/>
          </a:p>
        </p:txBody>
      </p:sp>
      <p:pic>
        <p:nvPicPr>
          <p:cNvPr id="5" name="Picture 4"/>
          <p:cNvPicPr>
            <a:picLocks noChangeAspect="1"/>
          </p:cNvPicPr>
          <p:nvPr/>
        </p:nvPicPr>
        <p:blipFill>
          <a:blip r:embed="rId2"/>
          <a:stretch>
            <a:fillRect/>
          </a:stretch>
        </p:blipFill>
        <p:spPr>
          <a:xfrm>
            <a:off x="997366" y="2849206"/>
            <a:ext cx="7898892" cy="2906792"/>
          </a:xfrm>
          <a:prstGeom prst="rect">
            <a:avLst/>
          </a:prstGeom>
        </p:spPr>
      </p:pic>
      <p:sp>
        <p:nvSpPr>
          <p:cNvPr id="6" name="TextBox 5"/>
          <p:cNvSpPr txBox="1"/>
          <p:nvPr/>
        </p:nvSpPr>
        <p:spPr>
          <a:xfrm>
            <a:off x="5099538" y="6248400"/>
            <a:ext cx="3796720" cy="369332"/>
          </a:xfrm>
          <a:prstGeom prst="rect">
            <a:avLst/>
          </a:prstGeom>
          <a:noFill/>
        </p:spPr>
        <p:txBody>
          <a:bodyPr wrap="none" rtlCol="0">
            <a:spAutoFit/>
          </a:bodyPr>
          <a:lstStyle/>
          <a:p>
            <a:r>
              <a:rPr lang="en-US" dirty="0" smtClean="0"/>
              <a:t>UMD assembly primer (</a:t>
            </a:r>
            <a:r>
              <a:rPr lang="en-US" dirty="0" err="1" smtClean="0"/>
              <a:t>cbcb.umd.edu</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a:t>
            </a:r>
            <a:endParaRPr lang="en-US" dirty="0"/>
          </a:p>
        </p:txBody>
      </p:sp>
      <p:sp>
        <p:nvSpPr>
          <p:cNvPr id="3" name="Content Placeholder 2"/>
          <p:cNvSpPr>
            <a:spLocks noGrp="1"/>
          </p:cNvSpPr>
          <p:nvPr>
            <p:ph idx="1"/>
          </p:nvPr>
        </p:nvSpPr>
        <p:spPr/>
        <p:txBody>
          <a:bodyPr/>
          <a:lstStyle/>
          <a:p>
            <a:pPr>
              <a:buNone/>
            </a:pPr>
            <a:r>
              <a:rPr lang="en-US" dirty="0" smtClean="0"/>
              <a:t>Easy calculation:</a:t>
            </a:r>
          </a:p>
          <a:p>
            <a:pPr>
              <a:buNone/>
            </a:pPr>
            <a:endParaRPr lang="en-US" dirty="0" smtClean="0"/>
          </a:p>
          <a:p>
            <a:pPr>
              <a:buNone/>
            </a:pPr>
            <a:r>
              <a:rPr lang="en-US" dirty="0" smtClean="0"/>
              <a:t>(# reads </a:t>
            </a:r>
            <a:r>
              <a:rPr lang="en-US" dirty="0" err="1" smtClean="0"/>
              <a:t>x</a:t>
            </a:r>
            <a:r>
              <a:rPr lang="en-US" dirty="0" smtClean="0"/>
              <a:t> </a:t>
            </a:r>
            <a:r>
              <a:rPr lang="en-US" dirty="0" err="1" smtClean="0"/>
              <a:t>avg</a:t>
            </a:r>
            <a:r>
              <a:rPr lang="en-US" dirty="0" smtClean="0"/>
              <a:t> read length) / genome size</a:t>
            </a:r>
          </a:p>
          <a:p>
            <a:pPr>
              <a:buNone/>
            </a:pPr>
            <a:endParaRPr lang="en-US" dirty="0" smtClean="0"/>
          </a:p>
          <a:p>
            <a:pPr>
              <a:buNone/>
            </a:pPr>
            <a:r>
              <a:rPr lang="en-US" dirty="0" smtClean="0"/>
              <a:t>So, for haploid human genome:</a:t>
            </a:r>
          </a:p>
          <a:p>
            <a:pPr>
              <a:buNone/>
            </a:pPr>
            <a:endParaRPr lang="en-US" dirty="0" smtClean="0"/>
          </a:p>
          <a:p>
            <a:pPr>
              <a:buNone/>
            </a:pPr>
            <a:r>
              <a:rPr lang="en-US" dirty="0" smtClean="0"/>
              <a:t>30m reads </a:t>
            </a:r>
            <a:r>
              <a:rPr lang="en-US" dirty="0" err="1" smtClean="0"/>
              <a:t>x</a:t>
            </a:r>
            <a:r>
              <a:rPr lang="en-US" dirty="0" smtClean="0"/>
              <a:t> 100 bp = 3 </a:t>
            </a:r>
            <a:r>
              <a:rPr lang="en-US" dirty="0" err="1" smtClean="0"/>
              <a:t>bn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a:t>
            </a:r>
            <a:endParaRPr lang="en-US" dirty="0"/>
          </a:p>
        </p:txBody>
      </p:sp>
      <p:sp>
        <p:nvSpPr>
          <p:cNvPr id="3" name="Content Placeholder 2"/>
          <p:cNvSpPr>
            <a:spLocks noGrp="1"/>
          </p:cNvSpPr>
          <p:nvPr>
            <p:ph idx="1"/>
          </p:nvPr>
        </p:nvSpPr>
        <p:spPr/>
        <p:txBody>
          <a:bodyPr/>
          <a:lstStyle/>
          <a:p>
            <a:r>
              <a:rPr lang="en-US" dirty="0" smtClean="0"/>
              <a:t>“1x” doesn’t mean every DNA sequence is read once.</a:t>
            </a:r>
          </a:p>
          <a:p>
            <a:r>
              <a:rPr lang="en-US" dirty="0" smtClean="0"/>
              <a:t>It means that, if sampling were </a:t>
            </a:r>
            <a:r>
              <a:rPr lang="en-US" i="1" dirty="0" smtClean="0"/>
              <a:t>systematic,</a:t>
            </a:r>
            <a:r>
              <a:rPr lang="en-US" dirty="0" smtClean="0"/>
              <a:t> it would be.</a:t>
            </a:r>
          </a:p>
          <a:p>
            <a:r>
              <a:rPr lang="en-US" dirty="0" smtClean="0"/>
              <a:t>Sampling isn’t systematic, it’s random!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Actual coverage varies widely from the average, for low </a:t>
            </a:r>
            <a:r>
              <a:rPr lang="en-US" dirty="0" err="1" smtClean="0"/>
              <a:t>avg</a:t>
            </a:r>
            <a:r>
              <a:rPr lang="en-US" dirty="0" smtClean="0"/>
              <a:t> coverage</a:t>
            </a:r>
            <a:endParaRPr lang="en-US" dirty="0"/>
          </a:p>
        </p:txBody>
      </p:sp>
      <p:pic>
        <p:nvPicPr>
          <p:cNvPr id="6" name="Picture 5"/>
          <p:cNvPicPr>
            <a:picLocks noChangeAspect="1"/>
          </p:cNvPicPr>
          <p:nvPr/>
        </p:nvPicPr>
        <p:blipFill>
          <a:blip r:embed="rId3"/>
          <a:stretch>
            <a:fillRect/>
          </a:stretch>
        </p:blipFill>
        <p:spPr>
          <a:xfrm>
            <a:off x="1435608" y="1585422"/>
            <a:ext cx="7232717" cy="499952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basic assembly approaches</a:t>
            </a:r>
            <a:endParaRPr lang="en-US" dirty="0"/>
          </a:p>
        </p:txBody>
      </p:sp>
      <p:sp>
        <p:nvSpPr>
          <p:cNvPr id="3" name="Content Placeholder 2"/>
          <p:cNvSpPr>
            <a:spLocks noGrp="1"/>
          </p:cNvSpPr>
          <p:nvPr>
            <p:ph idx="1"/>
          </p:nvPr>
        </p:nvSpPr>
        <p:spPr/>
        <p:txBody>
          <a:bodyPr/>
          <a:lstStyle/>
          <a:p>
            <a:r>
              <a:rPr lang="en-US" dirty="0" smtClean="0"/>
              <a:t>Overlap/layout/consensus</a:t>
            </a:r>
          </a:p>
          <a:p>
            <a:r>
              <a:rPr lang="en-US" dirty="0" smtClean="0"/>
              <a:t>De </a:t>
            </a:r>
            <a:r>
              <a:rPr lang="en-US" dirty="0" err="1" smtClean="0"/>
              <a:t>Bruijn</a:t>
            </a:r>
            <a:r>
              <a:rPr lang="en-US" dirty="0" smtClean="0"/>
              <a:t> </a:t>
            </a:r>
            <a:r>
              <a:rPr lang="en-US" dirty="0" err="1" smtClean="0"/>
              <a:t>k-mer</a:t>
            </a:r>
            <a:r>
              <a:rPr lang="en-US" dirty="0" smtClean="0"/>
              <a:t> graphs</a:t>
            </a:r>
          </a:p>
          <a:p>
            <a:endParaRPr lang="en-US" dirty="0" smtClean="0"/>
          </a:p>
          <a:p>
            <a:endParaRPr lang="en-US" dirty="0" smtClean="0"/>
          </a:p>
          <a:p>
            <a:pPr algn="ctr">
              <a:buNone/>
            </a:pPr>
            <a:r>
              <a:rPr lang="en-US" dirty="0" smtClean="0"/>
              <a:t>The former is used for long reads, </a:t>
            </a:r>
            <a:r>
              <a:rPr lang="en-US" dirty="0" err="1" smtClean="0"/>
              <a:t>esp</a:t>
            </a:r>
            <a:r>
              <a:rPr lang="en-US" dirty="0" smtClean="0"/>
              <a:t> all Sanger-based assemblies.  The latter is used because of memory efficiency.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endParaRPr lang="en-US" dirty="0"/>
          </a:p>
        </p:txBody>
      </p:sp>
      <p:sp>
        <p:nvSpPr>
          <p:cNvPr id="3" name="Content Placeholder 2"/>
          <p:cNvSpPr>
            <a:spLocks noGrp="1"/>
          </p:cNvSpPr>
          <p:nvPr>
            <p:ph idx="1"/>
          </p:nvPr>
        </p:nvSpPr>
        <p:spPr/>
        <p:txBody>
          <a:bodyPr/>
          <a:lstStyle/>
          <a:p>
            <a:pPr>
              <a:buNone/>
            </a:pPr>
            <a:r>
              <a:rPr lang="en-US" dirty="0" smtClean="0"/>
              <a:t>Essentially,</a:t>
            </a:r>
          </a:p>
          <a:p>
            <a:pPr marL="596646" indent="-514350">
              <a:buAutoNum type="arabicPeriod"/>
            </a:pPr>
            <a:r>
              <a:rPr lang="en-US" dirty="0" smtClean="0"/>
              <a:t>Calculate all overlaps</a:t>
            </a:r>
          </a:p>
          <a:p>
            <a:pPr marL="596646" indent="-514350">
              <a:buAutoNum type="arabicPeriod"/>
            </a:pPr>
            <a:r>
              <a:rPr lang="en-US" dirty="0" smtClean="0"/>
              <a:t>Cluster based on overlap.</a:t>
            </a:r>
          </a:p>
          <a:p>
            <a:pPr marL="596646" indent="-514350">
              <a:buAutoNum type="arabicPeriod"/>
            </a:pPr>
            <a:r>
              <a:rPr lang="en-US" dirty="0" smtClean="0"/>
              <a:t>Do a multiple sequence alignment</a:t>
            </a:r>
            <a:endParaRPr lang="en-US" dirty="0"/>
          </a:p>
        </p:txBody>
      </p:sp>
      <p:pic>
        <p:nvPicPr>
          <p:cNvPr id="4" name="Picture 3"/>
          <p:cNvPicPr>
            <a:picLocks noChangeAspect="1"/>
          </p:cNvPicPr>
          <p:nvPr/>
        </p:nvPicPr>
        <p:blipFill>
          <a:blip r:embed="rId2"/>
          <a:stretch>
            <a:fillRect/>
          </a:stretch>
        </p:blipFill>
        <p:spPr>
          <a:xfrm>
            <a:off x="1435608" y="3924102"/>
            <a:ext cx="6316026" cy="2324297"/>
          </a:xfrm>
          <a:prstGeom prst="rect">
            <a:avLst/>
          </a:prstGeom>
        </p:spPr>
      </p:pic>
      <p:sp>
        <p:nvSpPr>
          <p:cNvPr id="5" name="TextBox 4"/>
          <p:cNvSpPr txBox="1"/>
          <p:nvPr/>
        </p:nvSpPr>
        <p:spPr>
          <a:xfrm>
            <a:off x="5099538" y="6248400"/>
            <a:ext cx="3796720" cy="369332"/>
          </a:xfrm>
          <a:prstGeom prst="rect">
            <a:avLst/>
          </a:prstGeom>
          <a:noFill/>
        </p:spPr>
        <p:txBody>
          <a:bodyPr wrap="none" rtlCol="0">
            <a:spAutoFit/>
          </a:bodyPr>
          <a:lstStyle/>
          <a:p>
            <a:r>
              <a:rPr lang="en-US" dirty="0" smtClean="0"/>
              <a:t>UMD assembly primer (</a:t>
            </a:r>
            <a:r>
              <a:rPr lang="en-US" dirty="0" err="1" smtClean="0"/>
              <a:t>cbcb.umd.edu</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err="1" smtClean="0"/>
              <a:t>mers</a:t>
            </a:r>
            <a:endParaRPr lang="en-US" dirty="0"/>
          </a:p>
        </p:txBody>
      </p:sp>
      <p:sp>
        <p:nvSpPr>
          <p:cNvPr id="3" name="Content Placeholder 2"/>
          <p:cNvSpPr>
            <a:spLocks noGrp="1"/>
          </p:cNvSpPr>
          <p:nvPr>
            <p:ph idx="1"/>
          </p:nvPr>
        </p:nvSpPr>
        <p:spPr/>
        <p:txBody>
          <a:bodyPr>
            <a:normAutofit fontScale="92500" lnSpcReduction="20000"/>
          </a:bodyPr>
          <a:lstStyle/>
          <a:p>
            <a:pPr algn="ctr">
              <a:buNone/>
            </a:pPr>
            <a:r>
              <a:rPr lang="en-US" dirty="0"/>
              <a:t>B</a:t>
            </a:r>
            <a:r>
              <a:rPr lang="en-US" dirty="0" smtClean="0"/>
              <a:t>reak reads (of any length) down into multiple overlapping words of fixed length </a:t>
            </a:r>
            <a:r>
              <a:rPr lang="en-US" i="1" dirty="0" smtClean="0"/>
              <a:t>k.</a:t>
            </a:r>
            <a:endParaRPr lang="en-US" dirty="0" smtClean="0"/>
          </a:p>
          <a:p>
            <a:pPr algn="ctr">
              <a:buNone/>
            </a:pPr>
            <a:endParaRPr lang="en-US" dirty="0" smtClean="0"/>
          </a:p>
          <a:p>
            <a:pPr>
              <a:buNone/>
            </a:pPr>
            <a:r>
              <a:rPr lang="en-US" dirty="0" smtClean="0">
                <a:latin typeface="Andale Mono"/>
                <a:cs typeface="Andale Mono"/>
              </a:rPr>
              <a:t>ATGGACCAGATGACAC (</a:t>
            </a:r>
            <a:r>
              <a:rPr lang="en-US" dirty="0" err="1" smtClean="0">
                <a:latin typeface="Andale Mono"/>
                <a:cs typeface="Andale Mono"/>
              </a:rPr>
              <a:t>k</a:t>
            </a:r>
            <a:r>
              <a:rPr lang="en-US" dirty="0" smtClean="0">
                <a:latin typeface="Andale Mono"/>
                <a:cs typeface="Andale Mono"/>
              </a:rPr>
              <a:t>=12) =&gt;</a:t>
            </a:r>
          </a:p>
          <a:p>
            <a:pPr>
              <a:buNone/>
            </a:pPr>
            <a:endParaRPr lang="en-US" dirty="0" smtClean="0">
              <a:latin typeface="Andale Mono"/>
              <a:cs typeface="Andale Mono"/>
            </a:endParaRPr>
          </a:p>
          <a:p>
            <a:pPr>
              <a:buNone/>
            </a:pPr>
            <a:r>
              <a:rPr lang="en-US" dirty="0" smtClean="0">
                <a:latin typeface="Andale Mono"/>
                <a:cs typeface="Andale Mono"/>
              </a:rPr>
              <a:t>ATGGACCAGATG</a:t>
            </a:r>
          </a:p>
          <a:p>
            <a:pPr>
              <a:buNone/>
            </a:pPr>
            <a:r>
              <a:rPr lang="en-US" dirty="0" smtClean="0">
                <a:latin typeface="Andale Mono"/>
                <a:cs typeface="Andale Mono"/>
              </a:rPr>
              <a:t> TGGACCAGATGA</a:t>
            </a:r>
          </a:p>
          <a:p>
            <a:pPr>
              <a:buNone/>
            </a:pPr>
            <a:r>
              <a:rPr lang="en-US" dirty="0" smtClean="0">
                <a:latin typeface="Andale Mono"/>
                <a:cs typeface="Andale Mono"/>
              </a:rPr>
              <a:t>  GGACCAGATGAC</a:t>
            </a:r>
          </a:p>
          <a:p>
            <a:pPr>
              <a:buNone/>
            </a:pPr>
            <a:r>
              <a:rPr lang="en-US" dirty="0" smtClean="0">
                <a:latin typeface="Andale Mono"/>
                <a:cs typeface="Andale Mono"/>
              </a:rPr>
              <a:t>   GACCAGATGACA</a:t>
            </a:r>
          </a:p>
          <a:p>
            <a:pPr>
              <a:buNone/>
            </a:pPr>
            <a:r>
              <a:rPr lang="en-US" dirty="0" smtClean="0">
                <a:latin typeface="Andale Mono"/>
                <a:cs typeface="Andale Mono"/>
              </a:rPr>
              <a:t>    ACCAGATGACAC</a:t>
            </a:r>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 </a:t>
            </a:r>
            <a:r>
              <a:rPr lang="en-US" dirty="0" err="1" smtClean="0"/>
              <a:t>vs</a:t>
            </a:r>
            <a:r>
              <a:rPr lang="en-US" dirty="0" smtClean="0"/>
              <a:t> mapping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No reference needed, for assembly!</a:t>
            </a:r>
          </a:p>
          <a:p>
            <a:pPr lvl="1"/>
            <a:r>
              <a:rPr lang="en-US" dirty="0" smtClean="0"/>
              <a:t>De novo genomes, </a:t>
            </a:r>
            <a:r>
              <a:rPr lang="en-US" dirty="0" err="1" smtClean="0"/>
              <a:t>transcriptomes</a:t>
            </a:r>
            <a:r>
              <a:rPr lang="en-US" dirty="0" smtClean="0"/>
              <a:t>…</a:t>
            </a:r>
          </a:p>
          <a:p>
            <a:endParaRPr lang="en-US" dirty="0" smtClean="0"/>
          </a:p>
          <a:p>
            <a:r>
              <a:rPr lang="en-US" dirty="0" smtClean="0"/>
              <a:t>But:</a:t>
            </a:r>
          </a:p>
          <a:p>
            <a:pPr lvl="1"/>
            <a:r>
              <a:rPr lang="en-US" dirty="0" smtClean="0"/>
              <a:t>Scales poorly; need a much bigger computer.</a:t>
            </a:r>
          </a:p>
          <a:p>
            <a:pPr lvl="1"/>
            <a:r>
              <a:rPr lang="en-US" dirty="0" smtClean="0"/>
              <a:t>Biology gets in the way (repeats!)</a:t>
            </a:r>
          </a:p>
          <a:p>
            <a:pPr lvl="1"/>
            <a:r>
              <a:rPr lang="en-US" dirty="0" smtClean="0"/>
              <a:t>Need higher coverage</a:t>
            </a:r>
          </a:p>
          <a:p>
            <a:pPr lvl="1"/>
            <a:endParaRPr lang="en-US" dirty="0" smtClean="0"/>
          </a:p>
          <a:p>
            <a:r>
              <a:rPr lang="en-US" dirty="0" smtClean="0"/>
              <a:t>But but:</a:t>
            </a:r>
          </a:p>
          <a:p>
            <a:pPr lvl="1"/>
            <a:r>
              <a:rPr lang="en-US" dirty="0" smtClean="0"/>
              <a:t>Often your reference isn’t that great, so assembly may actually be the best way to go.</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err="1" smtClean="0"/>
              <a:t>mers</a:t>
            </a:r>
            <a:r>
              <a:rPr lang="en-US" dirty="0" smtClean="0"/>
              <a:t> – what </a:t>
            </a:r>
            <a:r>
              <a:rPr lang="en-US" dirty="0" err="1" smtClean="0"/>
              <a:t>k</a:t>
            </a:r>
            <a:r>
              <a:rPr lang="en-US" dirty="0" smtClean="0"/>
              <a:t> to use?</a:t>
            </a:r>
            <a:endParaRPr lang="en-US" dirty="0"/>
          </a:p>
        </p:txBody>
      </p:sp>
      <p:pic>
        <p:nvPicPr>
          <p:cNvPr id="4" name="Picture 3"/>
          <p:cNvPicPr>
            <a:picLocks noChangeAspect="1"/>
          </p:cNvPicPr>
          <p:nvPr/>
        </p:nvPicPr>
        <p:blipFill>
          <a:blip r:embed="rId2"/>
          <a:stretch>
            <a:fillRect/>
          </a:stretch>
        </p:blipFill>
        <p:spPr>
          <a:xfrm>
            <a:off x="1435608" y="1818010"/>
            <a:ext cx="7061200" cy="4229100"/>
          </a:xfrm>
          <a:prstGeom prst="rect">
            <a:avLst/>
          </a:prstGeom>
        </p:spPr>
      </p:pic>
      <p:sp>
        <p:nvSpPr>
          <p:cNvPr id="6" name="TextBox 5"/>
          <p:cNvSpPr txBox="1"/>
          <p:nvPr/>
        </p:nvSpPr>
        <p:spPr>
          <a:xfrm>
            <a:off x="5798132" y="6174437"/>
            <a:ext cx="3135556" cy="369332"/>
          </a:xfrm>
          <a:prstGeom prst="rect">
            <a:avLst/>
          </a:prstGeom>
          <a:noFill/>
        </p:spPr>
        <p:txBody>
          <a:bodyPr wrap="none" rtlCol="0">
            <a:spAutoFit/>
          </a:bodyPr>
          <a:lstStyle/>
          <a:p>
            <a:r>
              <a:rPr lang="en-US" dirty="0" smtClean="0"/>
              <a:t>Butler et al., Genome Res, 2009</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err="1" smtClean="0"/>
              <a:t>mers</a:t>
            </a:r>
            <a:r>
              <a:rPr lang="en-US" dirty="0" smtClean="0"/>
              <a:t> – what </a:t>
            </a:r>
            <a:r>
              <a:rPr lang="en-US" dirty="0" err="1" smtClean="0"/>
              <a:t>k</a:t>
            </a:r>
            <a:r>
              <a:rPr lang="en-US" dirty="0" smtClean="0"/>
              <a:t> to use?</a:t>
            </a:r>
            <a:endParaRPr lang="en-US" dirty="0"/>
          </a:p>
        </p:txBody>
      </p:sp>
      <p:pic>
        <p:nvPicPr>
          <p:cNvPr id="5" name="Picture 4"/>
          <p:cNvPicPr>
            <a:picLocks noChangeAspect="1"/>
          </p:cNvPicPr>
          <p:nvPr/>
        </p:nvPicPr>
        <p:blipFill>
          <a:blip r:embed="rId2"/>
          <a:stretch>
            <a:fillRect/>
          </a:stretch>
        </p:blipFill>
        <p:spPr>
          <a:xfrm>
            <a:off x="1598378" y="1770976"/>
            <a:ext cx="7035800" cy="3886200"/>
          </a:xfrm>
          <a:prstGeom prst="rect">
            <a:avLst/>
          </a:prstGeom>
        </p:spPr>
      </p:pic>
      <p:sp>
        <p:nvSpPr>
          <p:cNvPr id="6" name="TextBox 5"/>
          <p:cNvSpPr txBox="1"/>
          <p:nvPr/>
        </p:nvSpPr>
        <p:spPr>
          <a:xfrm>
            <a:off x="5798132" y="6174437"/>
            <a:ext cx="3135556" cy="369332"/>
          </a:xfrm>
          <a:prstGeom prst="rect">
            <a:avLst/>
          </a:prstGeom>
          <a:noFill/>
        </p:spPr>
        <p:txBody>
          <a:bodyPr wrap="none" rtlCol="0">
            <a:spAutoFit/>
          </a:bodyPr>
          <a:lstStyle/>
          <a:p>
            <a:r>
              <a:rPr lang="en-US" dirty="0" smtClean="0"/>
              <a:t>Butler et al., Genome Res, 2009</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genomes are problematic</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49886" y="2447680"/>
            <a:ext cx="8583802" cy="2352920"/>
          </a:xfrm>
          <a:prstGeom prst="rect">
            <a:avLst/>
          </a:prstGeom>
        </p:spPr>
      </p:pic>
      <p:sp>
        <p:nvSpPr>
          <p:cNvPr id="5" name="TextBox 4"/>
          <p:cNvSpPr txBox="1"/>
          <p:nvPr/>
        </p:nvSpPr>
        <p:spPr>
          <a:xfrm>
            <a:off x="5798132" y="6174437"/>
            <a:ext cx="3135556" cy="369332"/>
          </a:xfrm>
          <a:prstGeom prst="rect">
            <a:avLst/>
          </a:prstGeom>
          <a:noFill/>
        </p:spPr>
        <p:txBody>
          <a:bodyPr wrap="none" rtlCol="0">
            <a:spAutoFit/>
          </a:bodyPr>
          <a:lstStyle/>
          <a:p>
            <a:r>
              <a:rPr lang="en-US" dirty="0" smtClean="0"/>
              <a:t>Butler et al., Genome Res, 2009</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Choice of k affects apparent coverage</a:t>
            </a:r>
            <a:endParaRPr lang="en-US" sz="3600" dirty="0"/>
          </a:p>
        </p:txBody>
      </p:sp>
      <p:pic>
        <p:nvPicPr>
          <p:cNvPr id="4" name="Content Placeholder 3"/>
          <p:cNvPicPr>
            <a:picLocks noGrp="1" noChangeAspect="1"/>
          </p:cNvPicPr>
          <p:nvPr>
            <p:ph idx="1"/>
          </p:nvPr>
        </p:nvPicPr>
        <p:blipFill>
          <a:blip r:embed="rId2"/>
          <a:srcRect l="-630" r="-630"/>
          <a:stretch>
            <a:fillRect/>
          </a:stretch>
        </p:blipFill>
        <p:spPr/>
      </p:pic>
    </p:spTree>
    <p:extLst>
      <p:ext uri="{BB962C8B-B14F-4D97-AF65-F5344CB8AC3E}">
        <p14:creationId xmlns:p14="http://schemas.microsoft.com/office/powerpoint/2010/main" val="227280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err="1" smtClean="0"/>
              <a:t>mer</a:t>
            </a:r>
            <a:r>
              <a:rPr lang="en-US" dirty="0" smtClean="0"/>
              <a:t> graphs - overlaps</a:t>
            </a:r>
            <a:endParaRPr lang="en-US" dirty="0"/>
          </a:p>
        </p:txBody>
      </p:sp>
      <p:sp>
        <p:nvSpPr>
          <p:cNvPr id="6" name="Rectangle 5"/>
          <p:cNvSpPr/>
          <p:nvPr/>
        </p:nvSpPr>
        <p:spPr>
          <a:xfrm>
            <a:off x="5559660" y="6248400"/>
            <a:ext cx="3374028" cy="369332"/>
          </a:xfrm>
          <a:prstGeom prst="rect">
            <a:avLst/>
          </a:prstGeom>
        </p:spPr>
        <p:txBody>
          <a:bodyPr wrap="none">
            <a:spAutoFit/>
          </a:bodyPr>
          <a:lstStyle/>
          <a:p>
            <a:r>
              <a:rPr lang="en-US" dirty="0"/>
              <a:t>J.R. Miller et al. / Genomics</a:t>
            </a:r>
            <a:r>
              <a:rPr lang="en-US" dirty="0" smtClean="0"/>
              <a:t> (2010</a:t>
            </a:r>
            <a:r>
              <a:rPr lang="en-US" dirty="0"/>
              <a:t>)</a:t>
            </a:r>
          </a:p>
        </p:txBody>
      </p:sp>
      <p:pic>
        <p:nvPicPr>
          <p:cNvPr id="7" name="Picture 6"/>
          <p:cNvPicPr>
            <a:picLocks noChangeAspect="1"/>
          </p:cNvPicPr>
          <p:nvPr/>
        </p:nvPicPr>
        <p:blipFill>
          <a:blip r:embed="rId2"/>
          <a:stretch>
            <a:fillRect/>
          </a:stretch>
        </p:blipFill>
        <p:spPr>
          <a:xfrm>
            <a:off x="2113788" y="1947227"/>
            <a:ext cx="6819900" cy="3378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a:t>
            </a:r>
            <a:r>
              <a:rPr lang="en-US" dirty="0" err="1" smtClean="0"/>
              <a:t>mer</a:t>
            </a:r>
            <a:r>
              <a:rPr lang="en-US" dirty="0" smtClean="0"/>
              <a:t> graph (</a:t>
            </a:r>
            <a:r>
              <a:rPr lang="en-US" dirty="0" err="1" smtClean="0"/>
              <a:t>k</a:t>
            </a:r>
            <a:r>
              <a:rPr lang="en-US" dirty="0" smtClean="0"/>
              <a:t>=14)</a:t>
            </a:r>
            <a:endParaRPr lang="en-US" dirty="0"/>
          </a:p>
        </p:txBody>
      </p:sp>
      <p:pic>
        <p:nvPicPr>
          <p:cNvPr id="5" name="Picture 4"/>
          <p:cNvPicPr>
            <a:picLocks noChangeAspect="1"/>
          </p:cNvPicPr>
          <p:nvPr/>
        </p:nvPicPr>
        <p:blipFill>
          <a:blip r:embed="rId2"/>
          <a:stretch>
            <a:fillRect/>
          </a:stretch>
        </p:blipFill>
        <p:spPr>
          <a:xfrm>
            <a:off x="388683" y="1792397"/>
            <a:ext cx="8093407" cy="2009699"/>
          </a:xfrm>
          <a:prstGeom prst="rect">
            <a:avLst/>
          </a:prstGeom>
        </p:spPr>
      </p:pic>
      <p:sp>
        <p:nvSpPr>
          <p:cNvPr id="6" name="TextBox 5"/>
          <p:cNvSpPr txBox="1"/>
          <p:nvPr/>
        </p:nvSpPr>
        <p:spPr>
          <a:xfrm>
            <a:off x="2100909" y="4436779"/>
            <a:ext cx="4501390" cy="646331"/>
          </a:xfrm>
          <a:prstGeom prst="rect">
            <a:avLst/>
          </a:prstGeom>
          <a:noFill/>
        </p:spPr>
        <p:txBody>
          <a:bodyPr wrap="none" rtlCol="0">
            <a:spAutoFit/>
          </a:bodyPr>
          <a:lstStyle/>
          <a:p>
            <a:pPr algn="ctr"/>
            <a:r>
              <a:rPr lang="en-US" dirty="0" smtClean="0"/>
              <a:t>Each node represents a 14-mer;</a:t>
            </a:r>
          </a:p>
          <a:p>
            <a:r>
              <a:rPr lang="en-US" dirty="0" smtClean="0"/>
              <a:t>Links between each node are 13-mer overlaps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a:t>
            </a:r>
            <a:r>
              <a:rPr lang="en-US" dirty="0" err="1" smtClean="0"/>
              <a:t>mer</a:t>
            </a:r>
            <a:r>
              <a:rPr lang="en-US" dirty="0" smtClean="0"/>
              <a:t> graph (</a:t>
            </a:r>
            <a:r>
              <a:rPr lang="en-US" dirty="0" err="1" smtClean="0"/>
              <a:t>k</a:t>
            </a:r>
            <a:r>
              <a:rPr lang="en-US" dirty="0" smtClean="0"/>
              <a:t>=14)</a:t>
            </a:r>
            <a:endParaRPr lang="en-US" dirty="0"/>
          </a:p>
        </p:txBody>
      </p:sp>
      <p:sp>
        <p:nvSpPr>
          <p:cNvPr id="6" name="TextBox 5"/>
          <p:cNvSpPr txBox="1"/>
          <p:nvPr/>
        </p:nvSpPr>
        <p:spPr>
          <a:xfrm>
            <a:off x="1620959" y="4621445"/>
            <a:ext cx="6173485" cy="369332"/>
          </a:xfrm>
          <a:prstGeom prst="rect">
            <a:avLst/>
          </a:prstGeom>
          <a:noFill/>
        </p:spPr>
        <p:txBody>
          <a:bodyPr wrap="none" rtlCol="0">
            <a:spAutoFit/>
          </a:bodyPr>
          <a:lstStyle/>
          <a:p>
            <a:pPr algn="ctr"/>
            <a:r>
              <a:rPr lang="en-US" dirty="0" smtClean="0"/>
              <a:t>Branches in the graph represent partially overlapping sequences.</a:t>
            </a:r>
            <a:endParaRPr lang="en-US" dirty="0"/>
          </a:p>
        </p:txBody>
      </p:sp>
      <p:pic>
        <p:nvPicPr>
          <p:cNvPr id="7" name="Picture 6"/>
          <p:cNvPicPr>
            <a:picLocks noChangeAspect="1"/>
          </p:cNvPicPr>
          <p:nvPr/>
        </p:nvPicPr>
        <p:blipFill>
          <a:blip r:embed="rId2"/>
          <a:stretch>
            <a:fillRect/>
          </a:stretch>
        </p:blipFill>
        <p:spPr>
          <a:xfrm>
            <a:off x="926379" y="1619431"/>
            <a:ext cx="8007309" cy="257184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a:t>
            </a:r>
            <a:r>
              <a:rPr lang="en-US" dirty="0" err="1" smtClean="0"/>
              <a:t>mer</a:t>
            </a:r>
            <a:r>
              <a:rPr lang="en-US" dirty="0" smtClean="0"/>
              <a:t> graph (</a:t>
            </a:r>
            <a:r>
              <a:rPr lang="en-US" dirty="0" err="1" smtClean="0"/>
              <a:t>k</a:t>
            </a:r>
            <a:r>
              <a:rPr lang="en-US" dirty="0" smtClean="0"/>
              <a:t>=14)</a:t>
            </a:r>
            <a:endParaRPr lang="en-US" dirty="0"/>
          </a:p>
        </p:txBody>
      </p:sp>
      <p:sp>
        <p:nvSpPr>
          <p:cNvPr id="6" name="TextBox 5"/>
          <p:cNvSpPr txBox="1"/>
          <p:nvPr/>
        </p:nvSpPr>
        <p:spPr>
          <a:xfrm>
            <a:off x="2381273" y="4621445"/>
            <a:ext cx="4652874" cy="369332"/>
          </a:xfrm>
          <a:prstGeom prst="rect">
            <a:avLst/>
          </a:prstGeom>
          <a:noFill/>
        </p:spPr>
        <p:txBody>
          <a:bodyPr wrap="none" rtlCol="0">
            <a:spAutoFit/>
          </a:bodyPr>
          <a:lstStyle/>
          <a:p>
            <a:pPr algn="ctr"/>
            <a:r>
              <a:rPr lang="en-US" dirty="0" smtClean="0"/>
              <a:t>Single nucleotide variations cause long branches</a:t>
            </a:r>
            <a:endParaRPr lang="en-US" dirty="0"/>
          </a:p>
        </p:txBody>
      </p:sp>
      <p:pic>
        <p:nvPicPr>
          <p:cNvPr id="5" name="Picture 4"/>
          <p:cNvPicPr>
            <a:picLocks noChangeAspect="1"/>
          </p:cNvPicPr>
          <p:nvPr/>
        </p:nvPicPr>
        <p:blipFill>
          <a:blip r:embed="rId2"/>
          <a:stretch>
            <a:fillRect/>
          </a:stretch>
        </p:blipFill>
        <p:spPr>
          <a:xfrm>
            <a:off x="1091946" y="1638197"/>
            <a:ext cx="7841742" cy="251867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a:t>
            </a:r>
            <a:r>
              <a:rPr lang="en-US" dirty="0" err="1" smtClean="0"/>
              <a:t>mer</a:t>
            </a:r>
            <a:r>
              <a:rPr lang="en-US" dirty="0" smtClean="0"/>
              <a:t> graph (</a:t>
            </a:r>
            <a:r>
              <a:rPr lang="en-US" dirty="0" err="1" smtClean="0"/>
              <a:t>k</a:t>
            </a:r>
            <a:r>
              <a:rPr lang="en-US" dirty="0" smtClean="0"/>
              <a:t>=14)</a:t>
            </a:r>
            <a:endParaRPr lang="en-US" dirty="0"/>
          </a:p>
        </p:txBody>
      </p:sp>
      <p:sp>
        <p:nvSpPr>
          <p:cNvPr id="6" name="TextBox 5"/>
          <p:cNvSpPr txBox="1"/>
          <p:nvPr/>
        </p:nvSpPr>
        <p:spPr>
          <a:xfrm>
            <a:off x="2364761" y="4621445"/>
            <a:ext cx="4685898" cy="646331"/>
          </a:xfrm>
          <a:prstGeom prst="rect">
            <a:avLst/>
          </a:prstGeom>
          <a:noFill/>
        </p:spPr>
        <p:txBody>
          <a:bodyPr wrap="none" rtlCol="0">
            <a:spAutoFit/>
          </a:bodyPr>
          <a:lstStyle/>
          <a:p>
            <a:pPr algn="ctr"/>
            <a:r>
              <a:rPr lang="en-US" dirty="0" smtClean="0"/>
              <a:t>Single nucleotide variations cause long branches;</a:t>
            </a:r>
          </a:p>
          <a:p>
            <a:pPr algn="ctr"/>
            <a:r>
              <a:rPr lang="en-US" dirty="0" smtClean="0"/>
              <a:t>They don’t rejoin quickly.</a:t>
            </a:r>
            <a:endParaRPr lang="en-US" dirty="0"/>
          </a:p>
        </p:txBody>
      </p:sp>
      <p:pic>
        <p:nvPicPr>
          <p:cNvPr id="7" name="Picture 6"/>
          <p:cNvPicPr>
            <a:picLocks noChangeAspect="1"/>
          </p:cNvPicPr>
          <p:nvPr/>
        </p:nvPicPr>
        <p:blipFill>
          <a:blip r:embed="rId2"/>
          <a:stretch>
            <a:fillRect/>
          </a:stretch>
        </p:blipFill>
        <p:spPr>
          <a:xfrm>
            <a:off x="961433" y="1640751"/>
            <a:ext cx="7346422" cy="241700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Choice of k affects apparent coverage</a:t>
            </a:r>
            <a:endParaRPr lang="en-US" sz="3600" dirty="0"/>
          </a:p>
        </p:txBody>
      </p:sp>
      <p:pic>
        <p:nvPicPr>
          <p:cNvPr id="4" name="Content Placeholder 3"/>
          <p:cNvPicPr>
            <a:picLocks noGrp="1" noChangeAspect="1"/>
          </p:cNvPicPr>
          <p:nvPr>
            <p:ph idx="1"/>
          </p:nvPr>
        </p:nvPicPr>
        <p:blipFill>
          <a:blip r:embed="rId2"/>
          <a:srcRect l="-630" r="-630"/>
          <a:stretch>
            <a:fillRect/>
          </a:stretch>
        </p:blipFill>
        <p:spPr/>
      </p:pic>
    </p:spTree>
    <p:extLst>
      <p:ext uri="{BB962C8B-B14F-4D97-AF65-F5344CB8AC3E}">
        <p14:creationId xmlns:p14="http://schemas.microsoft.com/office/powerpoint/2010/main" val="259643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Assembly</a:t>
            </a:r>
            <a:endParaRPr lang="en-US" dirty="0"/>
          </a:p>
        </p:txBody>
      </p:sp>
      <p:sp>
        <p:nvSpPr>
          <p:cNvPr id="3" name="Content Placeholder 2"/>
          <p:cNvSpPr>
            <a:spLocks noGrp="1"/>
          </p:cNvSpPr>
          <p:nvPr>
            <p:ph idx="1"/>
          </p:nvPr>
        </p:nvSpPr>
        <p:spPr/>
        <p:txBody>
          <a:bodyPr>
            <a:normAutofit/>
          </a:bodyPr>
          <a:lstStyle/>
          <a:p>
            <a:pPr algn="ctr">
              <a:buNone/>
            </a:pPr>
            <a:r>
              <a:rPr lang="en-US" sz="2400" dirty="0" smtClean="0"/>
              <a:t>It was the best of times, it was the </a:t>
            </a:r>
            <a:r>
              <a:rPr lang="en-US" sz="2400" dirty="0" err="1" smtClean="0"/>
              <a:t>wor</a:t>
            </a:r>
            <a:endParaRPr lang="en-US" sz="2400" dirty="0" smtClean="0"/>
          </a:p>
          <a:p>
            <a:pPr algn="ctr">
              <a:buNone/>
            </a:pPr>
            <a:r>
              <a:rPr lang="en-US" sz="2400" dirty="0" smtClean="0"/>
              <a:t>, it was the worst of times, it was the </a:t>
            </a:r>
          </a:p>
          <a:p>
            <a:pPr algn="ctr">
              <a:buNone/>
            </a:pPr>
            <a:r>
              <a:rPr lang="en-US" sz="2400" dirty="0" err="1" smtClean="0"/>
              <a:t>isdom</a:t>
            </a:r>
            <a:r>
              <a:rPr lang="en-US" sz="2400" dirty="0" smtClean="0"/>
              <a:t>, it was the age of foolishness</a:t>
            </a:r>
          </a:p>
          <a:p>
            <a:pPr algn="ctr">
              <a:buNone/>
            </a:pPr>
            <a:r>
              <a:rPr lang="en-US" sz="2400" dirty="0" err="1" smtClean="0"/>
              <a:t>mes</a:t>
            </a:r>
            <a:r>
              <a:rPr lang="en-US" sz="2400" dirty="0" smtClean="0"/>
              <a:t>, it was the age of wisdom, it was </a:t>
            </a:r>
            <a:r>
              <a:rPr lang="en-US" sz="2400" dirty="0" err="1" smtClean="0"/>
              <a:t>th</a:t>
            </a:r>
            <a:endParaRPr lang="en-US" sz="2400" dirty="0" smtClean="0"/>
          </a:p>
          <a:p>
            <a:pPr algn="ctr">
              <a:buNone/>
            </a:pPr>
            <a:endParaRPr lang="en-US" sz="2400" dirty="0" smtClean="0"/>
          </a:p>
          <a:p>
            <a:pPr algn="ctr">
              <a:buNone/>
            </a:pPr>
            <a:endParaRPr lang="en-US" sz="2400" dirty="0" smtClean="0"/>
          </a:p>
          <a:p>
            <a:pPr algn="ctr">
              <a:buNone/>
            </a:pPr>
            <a:r>
              <a:rPr lang="en-US" sz="2400" dirty="0" smtClean="0"/>
              <a:t>It was the best of times, it was the worst of times, it was the age of wisdom, it was the age of foolishness</a:t>
            </a:r>
          </a:p>
          <a:p>
            <a:pPr algn="ctr">
              <a:buNone/>
            </a:pPr>
            <a:endParaRPr lang="en-US" sz="2400" dirty="0" smtClean="0"/>
          </a:p>
          <a:p>
            <a:pPr algn="ctr">
              <a:buNone/>
            </a:pPr>
            <a:r>
              <a:rPr lang="en-US" sz="2400" dirty="0" smtClean="0"/>
              <a:t>…but for lots and lots of fragments!</a:t>
            </a:r>
          </a:p>
        </p:txBody>
      </p:sp>
      <p:sp>
        <p:nvSpPr>
          <p:cNvPr id="4" name="Down Arrow 3"/>
          <p:cNvSpPr/>
          <p:nvPr/>
        </p:nvSpPr>
        <p:spPr>
          <a:xfrm>
            <a:off x="4033705" y="3228558"/>
            <a:ext cx="822960" cy="573897"/>
          </a:xfrm>
          <a:prstGeom prst="downArrow">
            <a:avLst/>
          </a:prstGeom>
          <a:ln/>
        </p:spPr>
        <p:style>
          <a:lnRef idx="1">
            <a:schemeClr val="accent1"/>
          </a:lnRef>
          <a:fillRef idx="3">
            <a:schemeClr val="accent1"/>
          </a:fillRef>
          <a:effectRef idx="2">
            <a:schemeClr val="accent1"/>
          </a:effectRef>
          <a:fontRef idx="minor">
            <a:schemeClr val="lt1"/>
          </a:fontRef>
        </p:style>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K-</a:t>
            </a:r>
            <a:r>
              <a:rPr lang="en-US" dirty="0" err="1" smtClean="0"/>
              <a:t>mer</a:t>
            </a:r>
            <a:r>
              <a:rPr lang="en-US" dirty="0" smtClean="0"/>
              <a:t> graphs - branching</a:t>
            </a:r>
            <a:endParaRPr lang="en-US" dirty="0"/>
          </a:p>
        </p:txBody>
      </p:sp>
      <p:sp>
        <p:nvSpPr>
          <p:cNvPr id="11" name="Content Placeholder 10"/>
          <p:cNvSpPr>
            <a:spLocks noGrp="1"/>
          </p:cNvSpPr>
          <p:nvPr>
            <p:ph sz="quarter" idx="1"/>
          </p:nvPr>
        </p:nvSpPr>
        <p:spPr>
          <a:xfrm>
            <a:off x="301752" y="1527048"/>
            <a:ext cx="8503920" cy="4808180"/>
          </a:xfrm>
        </p:spPr>
        <p:txBody>
          <a:bodyPr>
            <a:normAutofit fontScale="85000" lnSpcReduction="20000"/>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lgn="ctr">
              <a:buNone/>
            </a:pPr>
            <a:r>
              <a:rPr lang="en-US" dirty="0" smtClean="0"/>
              <a:t>For decisions about which paths etc, biology-based heuristics come into play as well.</a:t>
            </a:r>
            <a:endParaRPr lang="en-US" dirty="0"/>
          </a:p>
        </p:txBody>
      </p:sp>
      <p:sp>
        <p:nvSpPr>
          <p:cNvPr id="9" name="TextBox 8"/>
          <p:cNvSpPr txBox="1"/>
          <p:nvPr/>
        </p:nvSpPr>
        <p:spPr>
          <a:xfrm>
            <a:off x="2896342" y="1579935"/>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2"/>
          <a:stretch>
            <a:fillRect/>
          </a:stretch>
        </p:blipFill>
        <p:spPr>
          <a:xfrm>
            <a:off x="723900" y="1625600"/>
            <a:ext cx="7696200" cy="3606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err="1" smtClean="0"/>
              <a:t>mer</a:t>
            </a:r>
            <a:r>
              <a:rPr lang="en-US" dirty="0" smtClean="0"/>
              <a:t> graph complexity - spur</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algn="ctr">
              <a:buNone/>
            </a:pPr>
            <a:r>
              <a:rPr lang="en-US" dirty="0" smtClean="0"/>
              <a:t>(Short) dead-end in graph.</a:t>
            </a:r>
          </a:p>
          <a:p>
            <a:endParaRPr lang="en-US" dirty="0" smtClean="0"/>
          </a:p>
          <a:p>
            <a:pPr algn="ctr">
              <a:buNone/>
            </a:pPr>
            <a:r>
              <a:rPr lang="en-US" dirty="0" smtClean="0"/>
              <a:t>Can be caused by error at the end of some overlapping reads, or low coverage</a:t>
            </a:r>
            <a:endParaRPr lang="en-US" dirty="0"/>
          </a:p>
        </p:txBody>
      </p:sp>
      <p:pic>
        <p:nvPicPr>
          <p:cNvPr id="4" name="Picture 3"/>
          <p:cNvPicPr>
            <a:picLocks noChangeAspect="1"/>
          </p:cNvPicPr>
          <p:nvPr/>
        </p:nvPicPr>
        <p:blipFill>
          <a:blip r:embed="rId2"/>
          <a:srcRect b="63385"/>
          <a:stretch>
            <a:fillRect/>
          </a:stretch>
        </p:blipFill>
        <p:spPr>
          <a:xfrm>
            <a:off x="2063916" y="1417638"/>
            <a:ext cx="5511800" cy="1711252"/>
          </a:xfrm>
          <a:prstGeom prst="rect">
            <a:avLst/>
          </a:prstGeom>
        </p:spPr>
      </p:pic>
      <p:sp>
        <p:nvSpPr>
          <p:cNvPr id="5" name="Rectangle 4"/>
          <p:cNvSpPr/>
          <p:nvPr/>
        </p:nvSpPr>
        <p:spPr>
          <a:xfrm>
            <a:off x="5559660" y="6248400"/>
            <a:ext cx="3374028" cy="369332"/>
          </a:xfrm>
          <a:prstGeom prst="rect">
            <a:avLst/>
          </a:prstGeom>
        </p:spPr>
        <p:txBody>
          <a:bodyPr wrap="none">
            <a:spAutoFit/>
          </a:bodyPr>
          <a:lstStyle/>
          <a:p>
            <a:r>
              <a:rPr lang="en-US" dirty="0"/>
              <a:t>J.R. Miller et al. / Genomics</a:t>
            </a:r>
            <a:r>
              <a:rPr lang="en-US" dirty="0" smtClean="0"/>
              <a:t> (2010</a:t>
            </a:r>
            <a:r>
              <a:rPr lang="en-US" dirty="0"/>
              <a:t>)</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a:t>
            </a:r>
            <a:r>
              <a:rPr lang="en-US" dirty="0" err="1" smtClean="0"/>
              <a:t>mer</a:t>
            </a:r>
            <a:r>
              <a:rPr lang="en-US" dirty="0" smtClean="0"/>
              <a:t> graph complexity - bubble</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pPr>
              <a:buNone/>
            </a:pPr>
            <a:r>
              <a:rPr lang="en-US" dirty="0" smtClean="0"/>
              <a:t>Multiple parallel paths that diverge and join.</a:t>
            </a:r>
          </a:p>
          <a:p>
            <a:pPr>
              <a:buNone/>
            </a:pPr>
            <a:endParaRPr lang="en-US" dirty="0" smtClean="0"/>
          </a:p>
          <a:p>
            <a:pPr algn="ctr">
              <a:buNone/>
            </a:pPr>
            <a:r>
              <a:rPr lang="en-US" dirty="0" smtClean="0"/>
              <a:t>Caused by sequencing error and true polymorphism / polyploidy in sample. </a:t>
            </a:r>
            <a:endParaRPr lang="en-US" dirty="0"/>
          </a:p>
        </p:txBody>
      </p:sp>
      <p:pic>
        <p:nvPicPr>
          <p:cNvPr id="4" name="Picture 3"/>
          <p:cNvPicPr>
            <a:picLocks noChangeAspect="1"/>
          </p:cNvPicPr>
          <p:nvPr/>
        </p:nvPicPr>
        <p:blipFill>
          <a:blip r:embed="rId2"/>
          <a:srcRect t="33301" b="29248"/>
          <a:stretch>
            <a:fillRect/>
          </a:stretch>
        </p:blipFill>
        <p:spPr>
          <a:xfrm>
            <a:off x="2063916" y="2098834"/>
            <a:ext cx="5511800" cy="1750320"/>
          </a:xfrm>
          <a:prstGeom prst="rect">
            <a:avLst/>
          </a:prstGeom>
        </p:spPr>
      </p:pic>
      <p:sp>
        <p:nvSpPr>
          <p:cNvPr id="5" name="Rectangle 4"/>
          <p:cNvSpPr/>
          <p:nvPr/>
        </p:nvSpPr>
        <p:spPr>
          <a:xfrm>
            <a:off x="5559660" y="6248400"/>
            <a:ext cx="3374028" cy="369332"/>
          </a:xfrm>
          <a:prstGeom prst="rect">
            <a:avLst/>
          </a:prstGeom>
        </p:spPr>
        <p:txBody>
          <a:bodyPr wrap="none">
            <a:spAutoFit/>
          </a:bodyPr>
          <a:lstStyle/>
          <a:p>
            <a:r>
              <a:rPr lang="en-US" dirty="0"/>
              <a:t>J.R. Miller et al. / Genomics</a:t>
            </a:r>
            <a:r>
              <a:rPr lang="en-US" dirty="0" smtClean="0"/>
              <a:t> (2010</a:t>
            </a:r>
            <a:r>
              <a:rPr lang="en-US" dirty="0"/>
              <a:t>)</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a:t>
            </a:r>
            <a:r>
              <a:rPr lang="en-US" dirty="0" err="1" smtClean="0"/>
              <a:t>mer</a:t>
            </a:r>
            <a:r>
              <a:rPr lang="en-US" dirty="0" smtClean="0"/>
              <a:t> graph complexity – “frayed rope”</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algn="ctr">
              <a:buNone/>
            </a:pPr>
            <a:r>
              <a:rPr lang="en-US" dirty="0" smtClean="0"/>
              <a:t>Converging, then diverging paths.</a:t>
            </a:r>
          </a:p>
          <a:p>
            <a:pPr algn="ctr">
              <a:buNone/>
            </a:pPr>
            <a:endParaRPr lang="en-US" dirty="0" smtClean="0"/>
          </a:p>
          <a:p>
            <a:pPr algn="ctr">
              <a:buNone/>
            </a:pPr>
            <a:r>
              <a:rPr lang="en-US" dirty="0" smtClean="0"/>
              <a:t>Caused by repetitive sequences.</a:t>
            </a:r>
            <a:endParaRPr lang="en-US" dirty="0"/>
          </a:p>
        </p:txBody>
      </p:sp>
      <p:pic>
        <p:nvPicPr>
          <p:cNvPr id="4" name="Picture 3"/>
          <p:cNvPicPr>
            <a:picLocks noChangeAspect="1"/>
          </p:cNvPicPr>
          <p:nvPr/>
        </p:nvPicPr>
        <p:blipFill>
          <a:blip r:embed="rId2"/>
          <a:srcRect t="66112"/>
          <a:stretch>
            <a:fillRect/>
          </a:stretch>
        </p:blipFill>
        <p:spPr>
          <a:xfrm>
            <a:off x="2063916" y="1447800"/>
            <a:ext cx="5511800" cy="1583778"/>
          </a:xfrm>
          <a:prstGeom prst="rect">
            <a:avLst/>
          </a:prstGeom>
        </p:spPr>
      </p:pic>
      <p:sp>
        <p:nvSpPr>
          <p:cNvPr id="5" name="Rectangle 4"/>
          <p:cNvSpPr/>
          <p:nvPr/>
        </p:nvSpPr>
        <p:spPr>
          <a:xfrm>
            <a:off x="5559660" y="6248400"/>
            <a:ext cx="3374028" cy="369332"/>
          </a:xfrm>
          <a:prstGeom prst="rect">
            <a:avLst/>
          </a:prstGeom>
        </p:spPr>
        <p:txBody>
          <a:bodyPr wrap="none">
            <a:spAutoFit/>
          </a:bodyPr>
          <a:lstStyle/>
          <a:p>
            <a:r>
              <a:rPr lang="en-US" dirty="0"/>
              <a:t>J.R. Miller et al. / Genomics</a:t>
            </a:r>
            <a:r>
              <a:rPr lang="en-US" dirty="0" smtClean="0"/>
              <a:t> (2010</a:t>
            </a:r>
            <a:r>
              <a:rPr lang="en-US" dirty="0"/>
              <a:t>)</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3821366" y="6207125"/>
            <a:ext cx="4325673" cy="369332"/>
          </a:xfrm>
          <a:prstGeom prst="rect">
            <a:avLst/>
          </a:prstGeom>
          <a:noFill/>
        </p:spPr>
        <p:txBody>
          <a:bodyPr wrap="none" rtlCol="0">
            <a:spAutoFit/>
          </a:bodyPr>
          <a:lstStyle/>
          <a:p>
            <a:r>
              <a:rPr lang="en-US" dirty="0" err="1" smtClean="0"/>
              <a:t>Groxel</a:t>
            </a:r>
            <a:r>
              <a:rPr lang="en-US" dirty="0" smtClean="0"/>
              <a:t> view of repeat region / </a:t>
            </a:r>
            <a:r>
              <a:rPr lang="en-US" dirty="0" err="1" smtClean="0"/>
              <a:t>Arend</a:t>
            </a:r>
            <a:r>
              <a:rPr lang="en-US" dirty="0" smtClean="0"/>
              <a:t> Hintze</a:t>
            </a:r>
            <a:endParaRPr lang="en-US" dirty="0"/>
          </a:p>
        </p:txBody>
      </p:sp>
      <p:pic>
        <p:nvPicPr>
          <p:cNvPr id="6" name="groxel-kmer-lump.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6571" y="903545"/>
            <a:ext cx="6829425" cy="4800600"/>
          </a:xfrm>
        </p:spPr>
      </p:pic>
    </p:spTree>
    <p:extLst>
      <p:ext uri="{BB962C8B-B14F-4D97-AF65-F5344CB8AC3E}">
        <p14:creationId xmlns:p14="http://schemas.microsoft.com/office/powerpoint/2010/main" val="92782144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Resolving graph complexity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Primarily heuristic (approximate) approaches.</a:t>
            </a:r>
          </a:p>
          <a:p>
            <a:endParaRPr lang="en-US" dirty="0" smtClean="0"/>
          </a:p>
          <a:p>
            <a:r>
              <a:rPr lang="en-US" dirty="0" smtClean="0"/>
              <a:t>Detecting complex graph structures can generally not be done efficiently.</a:t>
            </a:r>
          </a:p>
          <a:p>
            <a:endParaRPr lang="en-US" dirty="0" smtClean="0"/>
          </a:p>
          <a:p>
            <a:r>
              <a:rPr lang="en-US" dirty="0" smtClean="0"/>
              <a:t>Much of the divergence in functionality of new assemblers comes from this.</a:t>
            </a:r>
          </a:p>
          <a:p>
            <a:endParaRPr lang="en-US" dirty="0" smtClean="0"/>
          </a:p>
          <a:p>
            <a:r>
              <a:rPr lang="en-US" dirty="0" smtClean="0"/>
              <a:t>Three examples: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threading</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pPr algn="ctr">
              <a:buNone/>
            </a:pPr>
            <a:r>
              <a:rPr lang="en-US" dirty="0" smtClean="0"/>
              <a:t>Single read spans </a:t>
            </a:r>
            <a:r>
              <a:rPr lang="en-US" dirty="0" err="1" smtClean="0"/>
              <a:t>k-mer</a:t>
            </a:r>
            <a:r>
              <a:rPr lang="en-US" dirty="0" smtClean="0"/>
              <a:t> graph =&gt; extract the single-read path.</a:t>
            </a:r>
            <a:endParaRPr lang="en-US" dirty="0"/>
          </a:p>
        </p:txBody>
      </p:sp>
      <p:pic>
        <p:nvPicPr>
          <p:cNvPr id="4" name="Picture 3"/>
          <p:cNvPicPr>
            <a:picLocks noChangeAspect="1"/>
          </p:cNvPicPr>
          <p:nvPr/>
        </p:nvPicPr>
        <p:blipFill>
          <a:blip r:embed="rId2"/>
          <a:stretch>
            <a:fillRect/>
          </a:stretch>
        </p:blipFill>
        <p:spPr>
          <a:xfrm>
            <a:off x="1307846" y="1522117"/>
            <a:ext cx="7625842" cy="2092522"/>
          </a:xfrm>
          <a:prstGeom prst="rect">
            <a:avLst/>
          </a:prstGeom>
        </p:spPr>
      </p:pic>
      <p:sp>
        <p:nvSpPr>
          <p:cNvPr id="5" name="Rectangle 4"/>
          <p:cNvSpPr/>
          <p:nvPr/>
        </p:nvSpPr>
        <p:spPr>
          <a:xfrm>
            <a:off x="5559660" y="6248400"/>
            <a:ext cx="3374028" cy="369332"/>
          </a:xfrm>
          <a:prstGeom prst="rect">
            <a:avLst/>
          </a:prstGeom>
        </p:spPr>
        <p:txBody>
          <a:bodyPr wrap="none">
            <a:spAutoFit/>
          </a:bodyPr>
          <a:lstStyle/>
          <a:p>
            <a:r>
              <a:rPr lang="en-US" dirty="0"/>
              <a:t>J.R. Miller et al. / Genomics</a:t>
            </a:r>
            <a:r>
              <a:rPr lang="en-US" dirty="0" smtClean="0"/>
              <a:t> (2010</a:t>
            </a:r>
            <a:r>
              <a:rPr lang="en-US" dirty="0"/>
              <a:t>)</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threading</a:t>
            </a:r>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t>Resolve “frayed-rope” pattern caused by repeats, by separating paths based on mate-pair reads. </a:t>
            </a:r>
            <a:endParaRPr lang="en-US" dirty="0"/>
          </a:p>
        </p:txBody>
      </p:sp>
      <p:pic>
        <p:nvPicPr>
          <p:cNvPr id="4" name="Picture 3"/>
          <p:cNvPicPr>
            <a:picLocks noChangeAspect="1"/>
          </p:cNvPicPr>
          <p:nvPr/>
        </p:nvPicPr>
        <p:blipFill>
          <a:blip r:embed="rId2"/>
          <a:stretch>
            <a:fillRect/>
          </a:stretch>
        </p:blipFill>
        <p:spPr>
          <a:xfrm>
            <a:off x="1435608" y="2158330"/>
            <a:ext cx="7321042" cy="1828800"/>
          </a:xfrm>
          <a:prstGeom prst="rect">
            <a:avLst/>
          </a:prstGeom>
        </p:spPr>
      </p:pic>
      <p:sp>
        <p:nvSpPr>
          <p:cNvPr id="5" name="Rectangle 4"/>
          <p:cNvSpPr/>
          <p:nvPr/>
        </p:nvSpPr>
        <p:spPr>
          <a:xfrm>
            <a:off x="5559660" y="6248400"/>
            <a:ext cx="3374028" cy="369332"/>
          </a:xfrm>
          <a:prstGeom prst="rect">
            <a:avLst/>
          </a:prstGeom>
        </p:spPr>
        <p:txBody>
          <a:bodyPr wrap="none">
            <a:spAutoFit/>
          </a:bodyPr>
          <a:lstStyle/>
          <a:p>
            <a:r>
              <a:rPr lang="en-US" dirty="0"/>
              <a:t>J.R. Miller et al. / Genomics</a:t>
            </a:r>
            <a:r>
              <a:rPr lang="en-US" dirty="0" smtClean="0"/>
              <a:t> (2010</a:t>
            </a:r>
            <a:r>
              <a:rPr lang="en-US" dirty="0"/>
              <a:t>)</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following</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lgn="ctr">
              <a:buNone/>
            </a:pPr>
            <a:r>
              <a:rPr lang="en-US" dirty="0" smtClean="0"/>
              <a:t>Reject inconsistent paths based on mate-pair reads and insert size.</a:t>
            </a:r>
            <a:endParaRPr lang="en-US" dirty="0"/>
          </a:p>
        </p:txBody>
      </p:sp>
      <p:pic>
        <p:nvPicPr>
          <p:cNvPr id="4" name="Picture 3"/>
          <p:cNvPicPr>
            <a:picLocks noChangeAspect="1"/>
          </p:cNvPicPr>
          <p:nvPr/>
        </p:nvPicPr>
        <p:blipFill>
          <a:blip r:embed="rId2"/>
          <a:stretch>
            <a:fillRect/>
          </a:stretch>
        </p:blipFill>
        <p:spPr>
          <a:xfrm>
            <a:off x="1435608" y="2282874"/>
            <a:ext cx="7600262" cy="1638256"/>
          </a:xfrm>
          <a:prstGeom prst="rect">
            <a:avLst/>
          </a:prstGeom>
        </p:spPr>
      </p:pic>
      <p:sp>
        <p:nvSpPr>
          <p:cNvPr id="5" name="Rectangle 4"/>
          <p:cNvSpPr/>
          <p:nvPr/>
        </p:nvSpPr>
        <p:spPr>
          <a:xfrm>
            <a:off x="5559660" y="6248400"/>
            <a:ext cx="3374028" cy="369332"/>
          </a:xfrm>
          <a:prstGeom prst="rect">
            <a:avLst/>
          </a:prstGeom>
        </p:spPr>
        <p:txBody>
          <a:bodyPr wrap="none">
            <a:spAutoFit/>
          </a:bodyPr>
          <a:lstStyle/>
          <a:p>
            <a:r>
              <a:rPr lang="en-US" dirty="0"/>
              <a:t>J.R. Miller et al. / Genomics</a:t>
            </a:r>
            <a:r>
              <a:rPr lang="en-US" dirty="0" smtClean="0"/>
              <a:t> (2010</a:t>
            </a:r>
            <a:r>
              <a:rPr lang="en-US" dirty="0"/>
              <a:t>)</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assembly issues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Many parameters to optimize!</a:t>
            </a:r>
          </a:p>
          <a:p>
            <a:endParaRPr lang="en-US" dirty="0" smtClean="0"/>
          </a:p>
          <a:p>
            <a:r>
              <a:rPr lang="en-US" dirty="0" err="1" smtClean="0"/>
              <a:t>RNAseq</a:t>
            </a:r>
            <a:r>
              <a:rPr lang="en-US" dirty="0" smtClean="0"/>
              <a:t> has variation in copy number; naïve assemblers can treat this as repetitive and eliminate it.</a:t>
            </a:r>
          </a:p>
          <a:p>
            <a:endParaRPr lang="en-US" dirty="0" smtClean="0"/>
          </a:p>
          <a:p>
            <a:r>
              <a:rPr lang="en-US" dirty="0" smtClean="0"/>
              <a:t>Some assemblers require gobs of memory (4 lanes, 60m reads =&gt; ~ 150gb RAM)</a:t>
            </a:r>
          </a:p>
          <a:p>
            <a:endParaRPr lang="en-US" dirty="0" smtClean="0"/>
          </a:p>
          <a:p>
            <a:r>
              <a:rPr lang="en-US" dirty="0" smtClean="0"/>
              <a:t>How do we evaluate assemblies?</a:t>
            </a:r>
          </a:p>
          <a:p>
            <a:pPr lvl="1"/>
            <a:r>
              <a:rPr lang="en-US" dirty="0" smtClean="0"/>
              <a:t>What’s the best assembler?</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50605" y="-187350"/>
            <a:ext cx="7081950" cy="74678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a:t>
            </a:r>
            <a:r>
              <a:rPr lang="en-US" dirty="0" err="1"/>
              <a:t>mer</a:t>
            </a:r>
            <a:r>
              <a:rPr lang="en-US" dirty="0"/>
              <a:t> based assemblers scale </a:t>
            </a:r>
            <a:r>
              <a:rPr lang="en-US" dirty="0" smtClean="0"/>
              <a:t>poorly</a:t>
            </a:r>
            <a:endParaRPr lang="en-US" dirty="0"/>
          </a:p>
        </p:txBody>
      </p:sp>
      <p:sp>
        <p:nvSpPr>
          <p:cNvPr id="3" name="Content Placeholder 2"/>
          <p:cNvSpPr>
            <a:spLocks noGrp="1"/>
          </p:cNvSpPr>
          <p:nvPr>
            <p:ph idx="1"/>
          </p:nvPr>
        </p:nvSpPr>
        <p:spPr>
          <a:xfrm>
            <a:off x="918727" y="1839874"/>
            <a:ext cx="7768073" cy="4737389"/>
          </a:xfrm>
        </p:spPr>
        <p:txBody>
          <a:bodyPr>
            <a:noAutofit/>
          </a:bodyPr>
          <a:lstStyle/>
          <a:p>
            <a:pPr>
              <a:buNone/>
            </a:pPr>
            <a:r>
              <a:rPr lang="en-US" sz="2400" dirty="0" smtClean="0"/>
              <a:t>Why </a:t>
            </a:r>
            <a:r>
              <a:rPr lang="en-US" sz="2400" dirty="0"/>
              <a:t>do big data sets require big machines??</a:t>
            </a:r>
            <a:endParaRPr lang="en-US" sz="2400" dirty="0" smtClean="0"/>
          </a:p>
          <a:p>
            <a:pPr>
              <a:buNone/>
            </a:pPr>
            <a:endParaRPr lang="en-US" sz="2400" dirty="0" smtClean="0"/>
          </a:p>
          <a:p>
            <a:pPr>
              <a:buNone/>
            </a:pPr>
            <a:r>
              <a:rPr lang="en-US" sz="2400" dirty="0" smtClean="0"/>
              <a:t>Memory usage ~ “real” variation + number of errors</a:t>
            </a:r>
          </a:p>
          <a:p>
            <a:pPr>
              <a:buNone/>
            </a:pPr>
            <a:r>
              <a:rPr lang="en-US" sz="2400" dirty="0" smtClean="0"/>
              <a:t>Number of errors ~ size of data set</a:t>
            </a:r>
          </a:p>
          <a:p>
            <a:pPr>
              <a:buNone/>
            </a:pPr>
            <a:endParaRPr lang="en-US" sz="2400" dirty="0" smtClean="0"/>
          </a:p>
          <a:p>
            <a:pPr>
              <a:buNone/>
            </a:pPr>
            <a:endParaRPr lang="en-US" sz="2400" dirty="0"/>
          </a:p>
          <a:p>
            <a:pPr>
              <a:buNone/>
            </a:pPr>
            <a:endParaRPr lang="en-US" sz="2400" dirty="0" smtClean="0"/>
          </a:p>
        </p:txBody>
      </p:sp>
      <p:pic>
        <p:nvPicPr>
          <p:cNvPr id="6" name="Picture 5" descr="fiz.pdf"/>
          <p:cNvPicPr>
            <a:picLocks noChangeAspect="1"/>
          </p:cNvPicPr>
          <p:nvPr/>
        </p:nvPicPr>
        <p:blipFill>
          <a:blip r:embed="rId2"/>
          <a:stretch>
            <a:fillRect/>
          </a:stretch>
        </p:blipFill>
        <p:spPr>
          <a:xfrm>
            <a:off x="3047440" y="4062347"/>
            <a:ext cx="3954938" cy="1810220"/>
          </a:xfrm>
          <a:prstGeom prst="rect">
            <a:avLst/>
          </a:prstGeom>
        </p:spPr>
      </p:pic>
    </p:spTree>
    <p:extLst>
      <p:ext uri="{BB962C8B-B14F-4D97-AF65-F5344CB8AC3E}">
        <p14:creationId xmlns:p14="http://schemas.microsoft.com/office/powerpoint/2010/main" val="265654492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35008"/>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endParaRPr lang="en-GB" b="1" dirty="0">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20" y="6283380"/>
            <a:ext cx="2534400" cy="5054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 y="1166523"/>
            <a:ext cx="7804800" cy="451919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0"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Conway T C , Bromage A J Bioinformatics 2011;27:479-486</a:t>
            </a:r>
          </a:p>
        </p:txBody>
      </p:sp>
      <p:sp>
        <p:nvSpPr>
          <p:cNvPr id="3077" name="Text Box 5"/>
          <p:cNvSpPr txBox="1">
            <a:spLocks noChangeArrowheads="1"/>
          </p:cNvSpPr>
          <p:nvPr/>
        </p:nvSpPr>
        <p:spPr bwMode="auto">
          <a:xfrm>
            <a:off x="97920" y="6450438"/>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 The Author 2011. Published by Oxford University Press. All rights reserved. For Permissions, please email: journals.permissions@oup.com</a:t>
            </a:r>
          </a:p>
        </p:txBody>
      </p:sp>
      <p:cxnSp>
        <p:nvCxnSpPr>
          <p:cNvPr id="7" name="Straight Arrow Connector 6"/>
          <p:cNvCxnSpPr/>
          <p:nvPr/>
        </p:nvCxnSpPr>
        <p:spPr>
          <a:xfrm>
            <a:off x="2593474" y="4438316"/>
            <a:ext cx="3934046"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465137" y="3208421"/>
            <a:ext cx="3934046" cy="15828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186637"/>
            <a:ext cx="8229600" cy="1143000"/>
          </a:xfrm>
        </p:spPr>
        <p:txBody>
          <a:bodyPr>
            <a:normAutofit/>
          </a:bodyPr>
          <a:lstStyle/>
          <a:p>
            <a:pPr algn="r"/>
            <a:r>
              <a:rPr lang="en-US" sz="2800" dirty="0" smtClean="0"/>
              <a:t>De </a:t>
            </a:r>
            <a:r>
              <a:rPr lang="en-US" sz="2800" dirty="0" err="1" smtClean="0"/>
              <a:t>Bruijn</a:t>
            </a:r>
            <a:r>
              <a:rPr lang="en-US" sz="2800" dirty="0" smtClean="0"/>
              <a:t> graphs scale poorly with erroneous data</a:t>
            </a:r>
            <a:endParaRPr lang="en-US" sz="2800" dirty="0"/>
          </a:p>
        </p:txBody>
      </p:sp>
    </p:spTree>
    <p:extLst>
      <p:ext uri="{BB962C8B-B14F-4D97-AF65-F5344CB8AC3E}">
        <p14:creationId xmlns:p14="http://schemas.microsoft.com/office/powerpoint/2010/main" val="351834675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448698" y="2332037"/>
            <a:ext cx="3234552"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Shared low-level transcripts may not reach the threshold for assembly.</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itle 2"/>
          <p:cNvSpPr txBox="1">
            <a:spLocks/>
          </p:cNvSpPr>
          <p:nvPr/>
        </p:nvSpPr>
        <p:spPr>
          <a:xfrm>
            <a:off x="457200" y="274638"/>
            <a:ext cx="8229600" cy="1143000"/>
          </a:xfrm>
          <a:prstGeom prst="rect">
            <a:avLst/>
          </a:prstGeom>
        </p:spPr>
        <p:txBody>
          <a:bodyPr vert="horz" rtlCol="0" anchor="ctr">
            <a:normAutofit fontScale="90000" lnSpcReduction="1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Co-assembly is important for sensitivity</a:t>
            </a:r>
            <a:endParaRPr kumimoji="0" 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pic>
        <p:nvPicPr>
          <p:cNvPr id="6" name="Picture 5"/>
          <p:cNvPicPr>
            <a:picLocks noChangeAspect="1"/>
          </p:cNvPicPr>
          <p:nvPr/>
        </p:nvPicPr>
        <p:blipFill>
          <a:blip r:embed="rId2"/>
          <a:stretch>
            <a:fillRect/>
          </a:stretch>
        </p:blipFill>
        <p:spPr>
          <a:xfrm>
            <a:off x="3683250" y="909775"/>
            <a:ext cx="5181600" cy="5410200"/>
          </a:xfrm>
          <a:prstGeom prst="rect">
            <a:avLst/>
          </a:prstGeom>
        </p:spPr>
      </p:pic>
    </p:spTree>
    <p:extLst>
      <p:ext uri="{BB962C8B-B14F-4D97-AF65-F5344CB8AC3E}">
        <p14:creationId xmlns:p14="http://schemas.microsoft.com/office/powerpoint/2010/main" val="359997971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assembly good?</a:t>
            </a:r>
            <a:endParaRPr lang="en-US" dirty="0"/>
          </a:p>
        </p:txBody>
      </p:sp>
      <p:sp>
        <p:nvSpPr>
          <p:cNvPr id="3" name="Content Placeholder 2"/>
          <p:cNvSpPr>
            <a:spLocks noGrp="1"/>
          </p:cNvSpPr>
          <p:nvPr>
            <p:ph idx="1"/>
          </p:nvPr>
        </p:nvSpPr>
        <p:spPr/>
        <p:txBody>
          <a:bodyPr>
            <a:normAutofit lnSpcReduction="10000"/>
          </a:bodyPr>
          <a:lstStyle/>
          <a:p>
            <a:r>
              <a:rPr lang="en-US" dirty="0" smtClean="0"/>
              <a:t>For genomes, N50 is an OK measure:</a:t>
            </a:r>
          </a:p>
          <a:p>
            <a:pPr lvl="1"/>
            <a:r>
              <a:rPr lang="en-US" dirty="0" smtClean="0"/>
              <a:t>“50% or more of the genome is in </a:t>
            </a:r>
            <a:r>
              <a:rPr lang="en-US" dirty="0" err="1" smtClean="0"/>
              <a:t>contigs</a:t>
            </a:r>
            <a:r>
              <a:rPr lang="en-US" dirty="0" smtClean="0"/>
              <a:t> &gt; this number”</a:t>
            </a:r>
          </a:p>
          <a:p>
            <a:pPr lvl="1"/>
            <a:endParaRPr lang="en-US" dirty="0" smtClean="0"/>
          </a:p>
          <a:p>
            <a:r>
              <a:rPr lang="en-US" dirty="0" smtClean="0"/>
              <a:t>That assumes your </a:t>
            </a:r>
            <a:r>
              <a:rPr lang="en-US" dirty="0" err="1" smtClean="0"/>
              <a:t>contigs</a:t>
            </a:r>
            <a:r>
              <a:rPr lang="en-US" dirty="0" smtClean="0"/>
              <a:t> are correct…!</a:t>
            </a:r>
          </a:p>
          <a:p>
            <a:pPr lvl="1">
              <a:buNone/>
            </a:pPr>
            <a:endParaRPr lang="en-US" dirty="0" smtClean="0"/>
          </a:p>
          <a:p>
            <a:r>
              <a:rPr lang="en-US" dirty="0" smtClean="0"/>
              <a:t>What about mRNA and </a:t>
            </a:r>
            <a:r>
              <a:rPr lang="en-US" dirty="0" err="1" smtClean="0"/>
              <a:t>metagenomes</a:t>
            </a:r>
            <a:r>
              <a:rPr lang="en-US" dirty="0" smtClean="0"/>
              <a:t>??</a:t>
            </a:r>
          </a:p>
          <a:p>
            <a:endParaRPr lang="en-US" dirty="0" smtClean="0"/>
          </a:p>
          <a:p>
            <a:r>
              <a:rPr lang="en-US" b="1" dirty="0" smtClean="0"/>
              <a:t>Truly reference-free assembly is hard to evaluate.</a:t>
            </a:r>
          </a:p>
          <a:p>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you compare assemblies?</a:t>
            </a:r>
            <a:endParaRPr lang="en-US" dirty="0"/>
          </a:p>
        </p:txBody>
      </p:sp>
      <p:pic>
        <p:nvPicPr>
          <p:cNvPr id="4" name="Picture 3"/>
          <p:cNvPicPr>
            <a:picLocks noChangeAspect="1"/>
          </p:cNvPicPr>
          <p:nvPr/>
        </p:nvPicPr>
        <p:blipFill>
          <a:blip r:embed="rId2"/>
          <a:stretch>
            <a:fillRect/>
          </a:stretch>
        </p:blipFill>
        <p:spPr>
          <a:xfrm>
            <a:off x="2571750" y="1917700"/>
            <a:ext cx="4000500" cy="3022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best assembler?</a:t>
            </a:r>
            <a:endParaRPr lang="en-US" dirty="0"/>
          </a:p>
        </p:txBody>
      </p:sp>
      <p:pic>
        <p:nvPicPr>
          <p:cNvPr id="5" name="Content Placeholder 4"/>
          <p:cNvPicPr>
            <a:picLocks noGrp="1" noChangeAspect="1"/>
          </p:cNvPicPr>
          <p:nvPr>
            <p:ph idx="1"/>
          </p:nvPr>
        </p:nvPicPr>
        <p:blipFill>
          <a:blip r:embed="rId2"/>
          <a:srcRect l="-2892" r="-2892"/>
          <a:stretch>
            <a:fillRect/>
          </a:stretch>
        </p:blipFill>
        <p:spPr/>
      </p:pic>
      <p:sp>
        <p:nvSpPr>
          <p:cNvPr id="6" name="Rectangle 5"/>
          <p:cNvSpPr/>
          <p:nvPr/>
        </p:nvSpPr>
        <p:spPr>
          <a:xfrm>
            <a:off x="593605" y="6142161"/>
            <a:ext cx="3518912" cy="646331"/>
          </a:xfrm>
          <a:prstGeom prst="rect">
            <a:avLst/>
          </a:prstGeom>
        </p:spPr>
        <p:txBody>
          <a:bodyPr wrap="none">
            <a:spAutoFit/>
          </a:bodyPr>
          <a:lstStyle/>
          <a:p>
            <a:r>
              <a:rPr lang="en-US" dirty="0" err="1" smtClean="0"/>
              <a:t>Bradnam</a:t>
            </a:r>
            <a:r>
              <a:rPr lang="en-US" dirty="0" smtClean="0"/>
              <a:t> et al., </a:t>
            </a:r>
            <a:r>
              <a:rPr lang="en-US" dirty="0" err="1" smtClean="0"/>
              <a:t>Assemblathon</a:t>
            </a:r>
            <a:r>
              <a:rPr lang="en-US" dirty="0" smtClean="0"/>
              <a:t> 2:</a:t>
            </a:r>
          </a:p>
          <a:p>
            <a:r>
              <a:rPr lang="en-US" dirty="0" smtClean="0"/>
              <a:t>http</a:t>
            </a:r>
            <a:r>
              <a:rPr lang="en-US" dirty="0"/>
              <a:t>://</a:t>
            </a:r>
            <a:r>
              <a:rPr lang="en-US" dirty="0" err="1"/>
              <a:t>arxiv.org</a:t>
            </a:r>
            <a:r>
              <a:rPr lang="en-US" dirty="0"/>
              <a:t>/</a:t>
            </a:r>
            <a:r>
              <a:rPr lang="en-US" dirty="0" err="1"/>
              <a:t>pdf</a:t>
            </a:r>
            <a:r>
              <a:rPr lang="en-US" dirty="0"/>
              <a:t>/1301.5406v1.pdf</a:t>
            </a:r>
          </a:p>
        </p:txBody>
      </p:sp>
    </p:spTree>
    <p:extLst>
      <p:ext uri="{BB962C8B-B14F-4D97-AF65-F5344CB8AC3E}">
        <p14:creationId xmlns:p14="http://schemas.microsoft.com/office/powerpoint/2010/main" val="1536948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best assembler?</a:t>
            </a:r>
            <a:endParaRPr lang="en-US" dirty="0"/>
          </a:p>
        </p:txBody>
      </p:sp>
      <p:pic>
        <p:nvPicPr>
          <p:cNvPr id="6" name="Content Placeholder 5"/>
          <p:cNvPicPr>
            <a:picLocks noGrp="1" noChangeAspect="1"/>
          </p:cNvPicPr>
          <p:nvPr>
            <p:ph idx="1"/>
          </p:nvPr>
        </p:nvPicPr>
        <p:blipFill>
          <a:blip r:embed="rId2"/>
          <a:srcRect l="-2930" r="-2930"/>
          <a:stretch>
            <a:fillRect/>
          </a:stretch>
        </p:blipFill>
        <p:spPr/>
      </p:pic>
      <p:sp>
        <p:nvSpPr>
          <p:cNvPr id="7" name="Rectangle 6"/>
          <p:cNvSpPr/>
          <p:nvPr/>
        </p:nvSpPr>
        <p:spPr>
          <a:xfrm>
            <a:off x="593605" y="6142161"/>
            <a:ext cx="3518912" cy="646331"/>
          </a:xfrm>
          <a:prstGeom prst="rect">
            <a:avLst/>
          </a:prstGeom>
        </p:spPr>
        <p:txBody>
          <a:bodyPr wrap="none">
            <a:spAutoFit/>
          </a:bodyPr>
          <a:lstStyle/>
          <a:p>
            <a:r>
              <a:rPr lang="en-US" dirty="0" err="1" smtClean="0"/>
              <a:t>Bradnam</a:t>
            </a:r>
            <a:r>
              <a:rPr lang="en-US" dirty="0" smtClean="0"/>
              <a:t> et al., </a:t>
            </a:r>
            <a:r>
              <a:rPr lang="en-US" dirty="0" err="1" smtClean="0"/>
              <a:t>Assemblathon</a:t>
            </a:r>
            <a:r>
              <a:rPr lang="en-US" dirty="0" smtClean="0"/>
              <a:t> 2:</a:t>
            </a:r>
          </a:p>
          <a:p>
            <a:r>
              <a:rPr lang="en-US" dirty="0" smtClean="0"/>
              <a:t>http</a:t>
            </a:r>
            <a:r>
              <a:rPr lang="en-US" dirty="0"/>
              <a:t>://</a:t>
            </a:r>
            <a:r>
              <a:rPr lang="en-US" dirty="0" err="1"/>
              <a:t>arxiv.org</a:t>
            </a:r>
            <a:r>
              <a:rPr lang="en-US" dirty="0"/>
              <a:t>/</a:t>
            </a:r>
            <a:r>
              <a:rPr lang="en-US" dirty="0" err="1"/>
              <a:t>pdf</a:t>
            </a:r>
            <a:r>
              <a:rPr lang="en-US" dirty="0"/>
              <a:t>/1301.5406v1.pdf</a:t>
            </a:r>
          </a:p>
        </p:txBody>
      </p:sp>
    </p:spTree>
    <p:extLst>
      <p:ext uri="{BB962C8B-B14F-4D97-AF65-F5344CB8AC3E}">
        <p14:creationId xmlns:p14="http://schemas.microsoft.com/office/powerpoint/2010/main" val="3505168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best assembler?</a:t>
            </a:r>
            <a:endParaRPr lang="en-US" dirty="0"/>
          </a:p>
        </p:txBody>
      </p:sp>
      <p:sp>
        <p:nvSpPr>
          <p:cNvPr id="4" name="Rectangle 3"/>
          <p:cNvSpPr/>
          <p:nvPr/>
        </p:nvSpPr>
        <p:spPr>
          <a:xfrm>
            <a:off x="593605" y="6142161"/>
            <a:ext cx="3518912" cy="646331"/>
          </a:xfrm>
          <a:prstGeom prst="rect">
            <a:avLst/>
          </a:prstGeom>
        </p:spPr>
        <p:txBody>
          <a:bodyPr wrap="none">
            <a:spAutoFit/>
          </a:bodyPr>
          <a:lstStyle/>
          <a:p>
            <a:r>
              <a:rPr lang="en-US" dirty="0" err="1" smtClean="0"/>
              <a:t>Bradnam</a:t>
            </a:r>
            <a:r>
              <a:rPr lang="en-US" dirty="0" smtClean="0"/>
              <a:t> et al., </a:t>
            </a:r>
            <a:r>
              <a:rPr lang="en-US" dirty="0" err="1" smtClean="0"/>
              <a:t>Assemblathon</a:t>
            </a:r>
            <a:r>
              <a:rPr lang="en-US" dirty="0" smtClean="0"/>
              <a:t> 2:</a:t>
            </a:r>
          </a:p>
          <a:p>
            <a:r>
              <a:rPr lang="en-US" dirty="0" smtClean="0"/>
              <a:t>http</a:t>
            </a:r>
            <a:r>
              <a:rPr lang="en-US" dirty="0"/>
              <a:t>://</a:t>
            </a:r>
            <a:r>
              <a:rPr lang="en-US" dirty="0" err="1"/>
              <a:t>arxiv.org</a:t>
            </a:r>
            <a:r>
              <a:rPr lang="en-US" dirty="0"/>
              <a:t>/</a:t>
            </a:r>
            <a:r>
              <a:rPr lang="en-US" dirty="0" err="1"/>
              <a:t>pdf</a:t>
            </a:r>
            <a:r>
              <a:rPr lang="en-US" dirty="0"/>
              <a:t>/1301.5406v1.pdf</a:t>
            </a:r>
          </a:p>
        </p:txBody>
      </p:sp>
      <p:pic>
        <p:nvPicPr>
          <p:cNvPr id="5" name="Content Placeholder 4"/>
          <p:cNvPicPr>
            <a:picLocks noGrp="1" noChangeAspect="1"/>
          </p:cNvPicPr>
          <p:nvPr>
            <p:ph idx="1"/>
          </p:nvPr>
        </p:nvPicPr>
        <p:blipFill>
          <a:blip r:embed="rId2"/>
          <a:srcRect l="-3006" r="-3006"/>
          <a:stretch>
            <a:fillRect/>
          </a:stretch>
        </p:blipFill>
        <p:spPr/>
      </p:pic>
    </p:spTree>
    <p:extLst>
      <p:ext uri="{BB962C8B-B14F-4D97-AF65-F5344CB8AC3E}">
        <p14:creationId xmlns:p14="http://schemas.microsoft.com/office/powerpoint/2010/main" val="2156862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Note: the teams mostly used </a:t>
            </a:r>
            <a:r>
              <a:rPr lang="en-US" i="1" dirty="0" smtClean="0"/>
              <a:t>multiple</a:t>
            </a:r>
            <a:r>
              <a:rPr lang="en-US" dirty="0" smtClean="0"/>
              <a:t> software packages</a:t>
            </a:r>
            <a:endParaRPr lang="en-US" dirty="0"/>
          </a:p>
        </p:txBody>
      </p:sp>
      <p:pic>
        <p:nvPicPr>
          <p:cNvPr id="4" name="Content Placeholder 3"/>
          <p:cNvPicPr>
            <a:picLocks noGrp="1" noChangeAspect="1"/>
          </p:cNvPicPr>
          <p:nvPr>
            <p:ph idx="1"/>
          </p:nvPr>
        </p:nvPicPr>
        <p:blipFill>
          <a:blip r:embed="rId2"/>
          <a:srcRect t="-137344" b="-137344"/>
          <a:stretch>
            <a:fillRect/>
          </a:stretch>
        </p:blipFill>
        <p:spPr/>
      </p:pic>
    </p:spTree>
    <p:extLst>
      <p:ext uri="{BB962C8B-B14F-4D97-AF65-F5344CB8AC3E}">
        <p14:creationId xmlns:p14="http://schemas.microsoft.com/office/powerpoint/2010/main" val="3783838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it depends</a:t>
            </a:r>
            <a:endParaRPr lang="en-US" dirty="0"/>
          </a:p>
        </p:txBody>
      </p:sp>
      <p:sp>
        <p:nvSpPr>
          <p:cNvPr id="3" name="Content Placeholder 2"/>
          <p:cNvSpPr>
            <a:spLocks noGrp="1"/>
          </p:cNvSpPr>
          <p:nvPr>
            <p:ph idx="1"/>
          </p:nvPr>
        </p:nvSpPr>
        <p:spPr/>
        <p:txBody>
          <a:bodyPr>
            <a:normAutofit lnSpcReduction="10000"/>
          </a:bodyPr>
          <a:lstStyle/>
          <a:p>
            <a:r>
              <a:rPr lang="en-US" dirty="0" smtClean="0"/>
              <a:t>Different assemblers perform differently, depending on</a:t>
            </a:r>
          </a:p>
          <a:p>
            <a:pPr lvl="1"/>
            <a:r>
              <a:rPr lang="en-US" dirty="0" smtClean="0"/>
              <a:t>Repeat content</a:t>
            </a:r>
          </a:p>
          <a:p>
            <a:pPr lvl="1"/>
            <a:r>
              <a:rPr lang="en-US" dirty="0" err="1" smtClean="0"/>
              <a:t>Heterozygosity</a:t>
            </a:r>
            <a:endParaRPr lang="en-US" dirty="0" smtClean="0"/>
          </a:p>
          <a:p>
            <a:pPr lvl="1"/>
            <a:endParaRPr lang="en-US" dirty="0"/>
          </a:p>
          <a:p>
            <a:r>
              <a:rPr lang="en-US" dirty="0" smtClean="0"/>
              <a:t>Generally the results are very good (</a:t>
            </a:r>
            <a:r>
              <a:rPr lang="en-US" dirty="0" err="1" smtClean="0"/>
              <a:t>est</a:t>
            </a:r>
            <a:r>
              <a:rPr lang="en-US" dirty="0" smtClean="0"/>
              <a:t> completeness, etc.) but </a:t>
            </a:r>
            <a:r>
              <a:rPr lang="en-US" i="1" dirty="0" smtClean="0"/>
              <a:t>different</a:t>
            </a:r>
            <a:r>
              <a:rPr lang="en-US" dirty="0" smtClean="0"/>
              <a:t> between different assemblers (!)</a:t>
            </a:r>
          </a:p>
          <a:p>
            <a:endParaRPr lang="en-US" dirty="0"/>
          </a:p>
          <a:p>
            <a:r>
              <a:rPr lang="en-US" dirty="0" smtClean="0"/>
              <a:t>There Is No One Answer.</a:t>
            </a:r>
            <a:endParaRPr lang="en-US" dirty="0"/>
          </a:p>
        </p:txBody>
      </p:sp>
    </p:spTree>
    <p:extLst>
      <p:ext uri="{BB962C8B-B14F-4D97-AF65-F5344CB8AC3E}">
        <p14:creationId xmlns:p14="http://schemas.microsoft.com/office/powerpoint/2010/main" val="409831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1958" y="1982450"/>
            <a:ext cx="2811174" cy="369332"/>
          </a:xfrm>
          <a:prstGeom prst="rect">
            <a:avLst/>
          </a:prstGeom>
        </p:spPr>
        <p:txBody>
          <a:bodyPr wrap="none">
            <a:spAutoFit/>
          </a:bodyPr>
          <a:lstStyle/>
          <a:p>
            <a:r>
              <a:rPr lang="en-US" dirty="0" smtClean="0">
                <a:ln>
                  <a:solidFill>
                    <a:srgbClr val="000000"/>
                  </a:solidFill>
                </a:ln>
                <a:solidFill>
                  <a:srgbClr val="000000"/>
                </a:solidFill>
                <a:cs typeface="Andale Mono"/>
              </a:rPr>
              <a:t>the quick brown fox </a:t>
            </a:r>
            <a:r>
              <a:rPr lang="en-US" dirty="0" smtClean="0">
                <a:ln>
                  <a:solidFill>
                    <a:srgbClr val="FF0000"/>
                  </a:solidFill>
                </a:ln>
                <a:solidFill>
                  <a:srgbClr val="FF0000"/>
                </a:solidFill>
                <a:cs typeface="Andale Mono"/>
              </a:rPr>
              <a:t>jumped </a:t>
            </a:r>
            <a:endParaRPr lang="en-US" dirty="0">
              <a:ln>
                <a:solidFill>
                  <a:srgbClr val="FF0000"/>
                </a:solidFill>
              </a:ln>
              <a:solidFill>
                <a:srgbClr val="FF0000"/>
              </a:solidFill>
            </a:endParaRPr>
          </a:p>
        </p:txBody>
      </p:sp>
      <p:sp>
        <p:nvSpPr>
          <p:cNvPr id="5" name="Rectangle 4"/>
          <p:cNvSpPr/>
          <p:nvPr/>
        </p:nvSpPr>
        <p:spPr>
          <a:xfrm>
            <a:off x="4337684" y="2351782"/>
            <a:ext cx="2609421" cy="369332"/>
          </a:xfrm>
          <a:prstGeom prst="rect">
            <a:avLst/>
          </a:prstGeom>
        </p:spPr>
        <p:txBody>
          <a:bodyPr wrap="none">
            <a:spAutoFit/>
          </a:bodyPr>
          <a:lstStyle/>
          <a:p>
            <a:r>
              <a:rPr lang="en-US" dirty="0" smtClean="0">
                <a:ln>
                  <a:solidFill>
                    <a:srgbClr val="FF0000"/>
                  </a:solidFill>
                </a:ln>
                <a:solidFill>
                  <a:srgbClr val="000000"/>
                </a:solidFill>
                <a:cs typeface="Andale Mono"/>
              </a:rPr>
              <a:t> jumped</a:t>
            </a:r>
            <a:r>
              <a:rPr lang="en-US" dirty="0" smtClean="0">
                <a:ln>
                  <a:solidFill>
                    <a:srgbClr val="000000"/>
                  </a:solidFill>
                </a:ln>
                <a:solidFill>
                  <a:srgbClr val="000000"/>
                </a:solidFill>
                <a:cs typeface="Andale Mono"/>
              </a:rPr>
              <a:t> over the lazy dog</a:t>
            </a:r>
            <a:endParaRPr lang="en-US" dirty="0"/>
          </a:p>
        </p:txBody>
      </p:sp>
      <p:sp>
        <p:nvSpPr>
          <p:cNvPr id="6" name="Rectangle 5"/>
          <p:cNvSpPr/>
          <p:nvPr/>
        </p:nvSpPr>
        <p:spPr>
          <a:xfrm>
            <a:off x="2464199" y="2721114"/>
            <a:ext cx="4476481" cy="369332"/>
          </a:xfrm>
          <a:prstGeom prst="rect">
            <a:avLst/>
          </a:prstGeom>
        </p:spPr>
        <p:txBody>
          <a:bodyPr wrap="none">
            <a:spAutoFit/>
          </a:bodyPr>
          <a:lstStyle/>
          <a:p>
            <a:pPr>
              <a:buNone/>
            </a:pPr>
            <a:r>
              <a:rPr lang="en-US" dirty="0" smtClean="0">
                <a:ln>
                  <a:solidFill>
                    <a:srgbClr val="000000"/>
                  </a:solidFill>
                </a:ln>
                <a:solidFill>
                  <a:srgbClr val="FF6600"/>
                </a:solidFill>
                <a:cs typeface="Andale Mono"/>
              </a:rPr>
              <a:t>the quick brown fox </a:t>
            </a:r>
            <a:r>
              <a:rPr lang="en-US" b="1" dirty="0" smtClean="0">
                <a:ln>
                  <a:solidFill>
                    <a:srgbClr val="FF0000"/>
                  </a:solidFill>
                </a:ln>
                <a:solidFill>
                  <a:srgbClr val="000000"/>
                </a:solidFill>
                <a:cs typeface="Andale Mono"/>
              </a:rPr>
              <a:t>jumped</a:t>
            </a:r>
            <a:r>
              <a:rPr lang="en-US" dirty="0" smtClean="0">
                <a:ln>
                  <a:solidFill>
                    <a:srgbClr val="FF0000"/>
                  </a:solidFill>
                </a:ln>
                <a:solidFill>
                  <a:srgbClr val="000000"/>
                </a:solidFill>
                <a:cs typeface="Andale Mono"/>
              </a:rPr>
              <a:t> </a:t>
            </a:r>
            <a:r>
              <a:rPr lang="en-US" dirty="0" smtClean="0">
                <a:ln>
                  <a:solidFill>
                    <a:srgbClr val="000000"/>
                  </a:solidFill>
                </a:ln>
                <a:solidFill>
                  <a:srgbClr val="008000"/>
                </a:solidFill>
                <a:cs typeface="Andale Mono"/>
              </a:rPr>
              <a:t>over the lazy dog</a:t>
            </a:r>
          </a:p>
        </p:txBody>
      </p:sp>
      <p:sp>
        <p:nvSpPr>
          <p:cNvPr id="8" name="Rectangle 7"/>
          <p:cNvSpPr/>
          <p:nvPr/>
        </p:nvSpPr>
        <p:spPr>
          <a:xfrm>
            <a:off x="4555991" y="4742020"/>
            <a:ext cx="1892803" cy="369332"/>
          </a:xfrm>
          <a:prstGeom prst="rect">
            <a:avLst/>
          </a:prstGeom>
        </p:spPr>
        <p:txBody>
          <a:bodyPr wrap="none">
            <a:spAutoFit/>
          </a:bodyPr>
          <a:lstStyle/>
          <a:p>
            <a:r>
              <a:rPr lang="en-US" dirty="0" err="1" smtClean="0">
                <a:ln>
                  <a:solidFill>
                    <a:srgbClr val="FF0000"/>
                  </a:solidFill>
                </a:ln>
                <a:solidFill>
                  <a:srgbClr val="000000"/>
                </a:solidFill>
                <a:cs typeface="Andale Mono"/>
              </a:rPr>
              <a:t>na</a:t>
            </a:r>
            <a:r>
              <a:rPr lang="en-US" dirty="0" smtClean="0">
                <a:ln>
                  <a:solidFill>
                    <a:srgbClr val="FF0000"/>
                  </a:solidFill>
                </a:ln>
                <a:solidFill>
                  <a:srgbClr val="000000"/>
                </a:solidFill>
                <a:cs typeface="Andale Mono"/>
              </a:rPr>
              <a:t> </a:t>
            </a:r>
            <a:r>
              <a:rPr lang="en-US" dirty="0" err="1" smtClean="0">
                <a:ln>
                  <a:solidFill>
                    <a:srgbClr val="FF0000"/>
                  </a:solidFill>
                </a:ln>
                <a:solidFill>
                  <a:srgbClr val="000000"/>
                </a:solidFill>
                <a:cs typeface="Andale Mono"/>
              </a:rPr>
              <a:t>na</a:t>
            </a:r>
            <a:r>
              <a:rPr lang="en-US" dirty="0" smtClean="0">
                <a:ln>
                  <a:solidFill>
                    <a:srgbClr val="FF0000"/>
                  </a:solidFill>
                </a:ln>
                <a:solidFill>
                  <a:srgbClr val="000000"/>
                </a:solidFill>
                <a:cs typeface="Andale Mono"/>
              </a:rPr>
              <a:t> </a:t>
            </a:r>
            <a:r>
              <a:rPr lang="en-US" dirty="0" err="1" smtClean="0">
                <a:ln>
                  <a:solidFill>
                    <a:srgbClr val="FF0000"/>
                  </a:solidFill>
                </a:ln>
                <a:solidFill>
                  <a:srgbClr val="000000"/>
                </a:solidFill>
                <a:cs typeface="Andale Mono"/>
              </a:rPr>
              <a:t>na</a:t>
            </a:r>
            <a:r>
              <a:rPr lang="en-US" dirty="0" smtClean="0">
                <a:ln>
                  <a:solidFill>
                    <a:srgbClr val="FF0000"/>
                  </a:solidFill>
                </a:ln>
                <a:solidFill>
                  <a:srgbClr val="000000"/>
                </a:solidFill>
                <a:cs typeface="Andale Mono"/>
              </a:rPr>
              <a:t>, </a:t>
            </a:r>
            <a:r>
              <a:rPr lang="en-US" dirty="0" smtClean="0">
                <a:ln>
                  <a:solidFill>
                    <a:srgbClr val="000000"/>
                  </a:solidFill>
                </a:ln>
                <a:solidFill>
                  <a:srgbClr val="000000"/>
                </a:solidFill>
                <a:cs typeface="Andale Mono"/>
              </a:rPr>
              <a:t>batman!</a:t>
            </a:r>
            <a:endParaRPr lang="en-US" dirty="0"/>
          </a:p>
        </p:txBody>
      </p:sp>
      <p:sp>
        <p:nvSpPr>
          <p:cNvPr id="10" name="Rectangle 9"/>
          <p:cNvSpPr/>
          <p:nvPr/>
        </p:nvSpPr>
        <p:spPr>
          <a:xfrm>
            <a:off x="2464199" y="4372688"/>
            <a:ext cx="3145024" cy="369332"/>
          </a:xfrm>
          <a:prstGeom prst="rect">
            <a:avLst/>
          </a:prstGeom>
        </p:spPr>
        <p:txBody>
          <a:bodyPr wrap="none">
            <a:spAutoFit/>
          </a:bodyPr>
          <a:lstStyle/>
          <a:p>
            <a:r>
              <a:rPr lang="en-US" dirty="0" smtClean="0">
                <a:ln>
                  <a:solidFill>
                    <a:srgbClr val="000000"/>
                  </a:solidFill>
                </a:ln>
                <a:solidFill>
                  <a:srgbClr val="000000"/>
                </a:solidFill>
                <a:cs typeface="Andale Mono"/>
              </a:rPr>
              <a:t>my chemical romance: </a:t>
            </a:r>
            <a:r>
              <a:rPr lang="en-US" dirty="0" err="1" smtClean="0">
                <a:ln>
                  <a:solidFill>
                    <a:srgbClr val="FF0000"/>
                  </a:solidFill>
                </a:ln>
                <a:solidFill>
                  <a:srgbClr val="000000"/>
                </a:solidFill>
                <a:cs typeface="Andale Mono"/>
              </a:rPr>
              <a:t>na</a:t>
            </a:r>
            <a:r>
              <a:rPr lang="en-US" dirty="0" smtClean="0">
                <a:ln>
                  <a:solidFill>
                    <a:srgbClr val="FF0000"/>
                  </a:solidFill>
                </a:ln>
                <a:solidFill>
                  <a:srgbClr val="000000"/>
                </a:solidFill>
                <a:cs typeface="Andale Mono"/>
              </a:rPr>
              <a:t> </a:t>
            </a:r>
            <a:r>
              <a:rPr lang="en-US" dirty="0" err="1" smtClean="0">
                <a:ln>
                  <a:solidFill>
                    <a:srgbClr val="FF0000"/>
                  </a:solidFill>
                </a:ln>
                <a:solidFill>
                  <a:srgbClr val="000000"/>
                </a:solidFill>
                <a:cs typeface="Andale Mono"/>
              </a:rPr>
              <a:t>na</a:t>
            </a:r>
            <a:r>
              <a:rPr lang="en-US" dirty="0" smtClean="0">
                <a:ln>
                  <a:solidFill>
                    <a:srgbClr val="FF0000"/>
                  </a:solidFill>
                </a:ln>
                <a:solidFill>
                  <a:srgbClr val="000000"/>
                </a:solidFill>
                <a:cs typeface="Andale Mono"/>
              </a:rPr>
              <a:t> </a:t>
            </a:r>
            <a:r>
              <a:rPr lang="en-US" dirty="0" err="1" smtClean="0">
                <a:ln>
                  <a:solidFill>
                    <a:srgbClr val="FF0000"/>
                  </a:solidFill>
                </a:ln>
                <a:solidFill>
                  <a:srgbClr val="000000"/>
                </a:solidFill>
                <a:cs typeface="Andale Mono"/>
              </a:rPr>
              <a:t>na</a:t>
            </a:r>
            <a:endParaRPr lang="en-US" dirty="0">
              <a:ln>
                <a:solidFill>
                  <a:srgbClr val="FF0000"/>
                </a:solidFill>
              </a:ln>
            </a:endParaRPr>
          </a:p>
        </p:txBody>
      </p:sp>
      <p:sp>
        <p:nvSpPr>
          <p:cNvPr id="11" name="TextBox 10"/>
          <p:cNvSpPr txBox="1"/>
          <p:nvPr/>
        </p:nvSpPr>
        <p:spPr>
          <a:xfrm>
            <a:off x="1044243" y="3634024"/>
            <a:ext cx="4852811" cy="584776"/>
          </a:xfrm>
          <a:prstGeom prst="rect">
            <a:avLst/>
          </a:prstGeom>
          <a:noFill/>
        </p:spPr>
        <p:txBody>
          <a:bodyPr wrap="none" rtlCol="0">
            <a:spAutoFit/>
          </a:bodyPr>
          <a:lstStyle/>
          <a:p>
            <a:r>
              <a:rPr lang="en-US" sz="3200" dirty="0" smtClean="0"/>
              <a:t>Repeats do cause problems:</a:t>
            </a:r>
          </a:p>
        </p:txBody>
      </p:sp>
      <p:sp>
        <p:nvSpPr>
          <p:cNvPr id="12" name="TextBox 11"/>
          <p:cNvSpPr txBox="1"/>
          <p:nvPr/>
        </p:nvSpPr>
        <p:spPr>
          <a:xfrm>
            <a:off x="1044243" y="906578"/>
            <a:ext cx="5961488" cy="584776"/>
          </a:xfrm>
          <a:prstGeom prst="rect">
            <a:avLst/>
          </a:prstGeom>
          <a:noFill/>
        </p:spPr>
        <p:txBody>
          <a:bodyPr wrap="none" rtlCol="0">
            <a:spAutoFit/>
          </a:bodyPr>
          <a:lstStyle/>
          <a:p>
            <a:r>
              <a:rPr lang="en-US" sz="3200" dirty="0" smtClean="0"/>
              <a:t>Assemble based on word overlaps:</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Estimated completeness: CEGMA</a:t>
            </a:r>
            <a:endParaRPr lang="en-US" dirty="0"/>
          </a:p>
        </p:txBody>
      </p:sp>
      <p:pic>
        <p:nvPicPr>
          <p:cNvPr id="4" name="Content Placeholder 3"/>
          <p:cNvPicPr>
            <a:picLocks noGrp="1" noChangeAspect="1"/>
          </p:cNvPicPr>
          <p:nvPr>
            <p:ph idx="1"/>
          </p:nvPr>
        </p:nvPicPr>
        <p:blipFill>
          <a:blip r:embed="rId2"/>
          <a:srcRect l="-3272" r="-3272"/>
          <a:stretch>
            <a:fillRect/>
          </a:stretch>
        </p:blipFill>
        <p:spPr/>
      </p:pic>
      <p:sp>
        <p:nvSpPr>
          <p:cNvPr id="5" name="TextBox 4"/>
          <p:cNvSpPr txBox="1"/>
          <p:nvPr/>
        </p:nvSpPr>
        <p:spPr>
          <a:xfrm>
            <a:off x="3153229" y="6399598"/>
            <a:ext cx="3939412" cy="369332"/>
          </a:xfrm>
          <a:prstGeom prst="rect">
            <a:avLst/>
          </a:prstGeom>
          <a:noFill/>
        </p:spPr>
        <p:txBody>
          <a:bodyPr wrap="none" rtlCol="0">
            <a:spAutoFit/>
          </a:bodyPr>
          <a:lstStyle/>
          <a:p>
            <a:r>
              <a:rPr lang="en-US" dirty="0" smtClean="0"/>
              <a:t>Each assembler lost </a:t>
            </a:r>
            <a:r>
              <a:rPr lang="en-US" i="1" dirty="0" smtClean="0"/>
              <a:t>different</a:t>
            </a:r>
            <a:r>
              <a:rPr lang="en-US" dirty="0" smtClean="0"/>
              <a:t> ~5% CEGs</a:t>
            </a:r>
            <a:endParaRPr lang="en-US" dirty="0"/>
          </a:p>
        </p:txBody>
      </p:sp>
    </p:spTree>
    <p:extLst>
      <p:ext uri="{BB962C8B-B14F-4D97-AF65-F5344CB8AC3E}">
        <p14:creationId xmlns:p14="http://schemas.microsoft.com/office/powerpoint/2010/main" val="3340387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Tradeoffs in N 50 and % incl.</a:t>
            </a:r>
            <a:endParaRPr lang="en-US" dirty="0"/>
          </a:p>
        </p:txBody>
      </p:sp>
      <p:pic>
        <p:nvPicPr>
          <p:cNvPr id="4" name="Content Placeholder 3"/>
          <p:cNvPicPr>
            <a:picLocks noGrp="1" noChangeAspect="1"/>
          </p:cNvPicPr>
          <p:nvPr>
            <p:ph idx="1"/>
          </p:nvPr>
        </p:nvPicPr>
        <p:blipFill>
          <a:blip r:embed="rId2"/>
          <a:srcRect l="-3720" r="-3720"/>
          <a:stretch>
            <a:fillRect/>
          </a:stretch>
        </p:blipFill>
        <p:spPr/>
      </p:pic>
    </p:spTree>
    <p:extLst>
      <p:ext uri="{BB962C8B-B14F-4D97-AF65-F5344CB8AC3E}">
        <p14:creationId xmlns:p14="http://schemas.microsoft.com/office/powerpoint/2010/main" val="3221354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issues</a:t>
            </a:r>
            <a:endParaRPr lang="en-US" dirty="0"/>
          </a:p>
        </p:txBody>
      </p:sp>
      <p:sp>
        <p:nvSpPr>
          <p:cNvPr id="3" name="Content Placeholder 2"/>
          <p:cNvSpPr>
            <a:spLocks noGrp="1"/>
          </p:cNvSpPr>
          <p:nvPr>
            <p:ph idx="1"/>
          </p:nvPr>
        </p:nvSpPr>
        <p:spPr/>
        <p:txBody>
          <a:bodyPr/>
          <a:lstStyle/>
          <a:p>
            <a:r>
              <a:rPr lang="en-US" dirty="0" smtClean="0"/>
              <a:t>Do you have enough memory?</a:t>
            </a:r>
          </a:p>
          <a:p>
            <a:r>
              <a:rPr lang="en-US" dirty="0" smtClean="0"/>
              <a:t>Trim </a:t>
            </a:r>
            <a:r>
              <a:rPr lang="en-US" dirty="0" err="1" smtClean="0"/>
              <a:t>vs</a:t>
            </a:r>
            <a:r>
              <a:rPr lang="en-US" dirty="0" smtClean="0"/>
              <a:t> use quality scores?</a:t>
            </a:r>
          </a:p>
          <a:p>
            <a:r>
              <a:rPr lang="en-US" dirty="0" smtClean="0"/>
              <a:t>When is your assembly as good as it gets?</a:t>
            </a:r>
          </a:p>
          <a:p>
            <a:r>
              <a:rPr lang="en-US" dirty="0" smtClean="0"/>
              <a:t>Paired-end </a:t>
            </a:r>
            <a:r>
              <a:rPr lang="en-US" dirty="0" err="1" smtClean="0"/>
              <a:t>vs</a:t>
            </a:r>
            <a:r>
              <a:rPr lang="en-US" dirty="0" smtClean="0"/>
              <a:t> longer reads?</a:t>
            </a:r>
          </a:p>
          <a:p>
            <a:endParaRPr lang="en-US" dirty="0" smtClean="0"/>
          </a:p>
          <a:p>
            <a:r>
              <a:rPr lang="en-US" dirty="0" smtClean="0"/>
              <a:t>More data is not </a:t>
            </a:r>
            <a:r>
              <a:rPr lang="en-US" i="1" dirty="0" smtClean="0"/>
              <a:t>necessarily</a:t>
            </a:r>
            <a:r>
              <a:rPr lang="en-US" dirty="0" smtClean="0"/>
              <a:t> better, if it introduces more errors.</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issues</a:t>
            </a:r>
            <a:endParaRPr lang="en-US" dirty="0"/>
          </a:p>
        </p:txBody>
      </p:sp>
      <p:sp>
        <p:nvSpPr>
          <p:cNvPr id="3" name="Content Placeholder 2"/>
          <p:cNvSpPr>
            <a:spLocks noGrp="1"/>
          </p:cNvSpPr>
          <p:nvPr>
            <p:ph idx="1"/>
          </p:nvPr>
        </p:nvSpPr>
        <p:spPr/>
        <p:txBody>
          <a:bodyPr/>
          <a:lstStyle/>
          <a:p>
            <a:r>
              <a:rPr lang="en-US" dirty="0" smtClean="0"/>
              <a:t>Many bacterial genomes can be completely assembled with a combination of </a:t>
            </a:r>
            <a:r>
              <a:rPr lang="en-US" dirty="0" err="1" smtClean="0"/>
              <a:t>PacBio</a:t>
            </a:r>
            <a:r>
              <a:rPr lang="en-US" dirty="0" smtClean="0"/>
              <a:t> and Illumina</a:t>
            </a:r>
            <a:r>
              <a:rPr lang="en-US" dirty="0" smtClean="0"/>
              <a:t>.</a:t>
            </a:r>
          </a:p>
          <a:p>
            <a:pPr marL="82296" indent="0">
              <a:buNone/>
            </a:pPr>
            <a:r>
              <a:rPr lang="en-US" dirty="0"/>
              <a:t>	(see: http://</a:t>
            </a:r>
            <a:r>
              <a:rPr lang="en-US" dirty="0" err="1"/>
              <a:t>arxiv.org</a:t>
            </a:r>
            <a:r>
              <a:rPr lang="en-US" dirty="0"/>
              <a:t>/abs/</a:t>
            </a:r>
            <a:r>
              <a:rPr lang="en-US" dirty="0" smtClean="0"/>
              <a:t>1304.3752)</a:t>
            </a:r>
            <a:endParaRPr lang="en-US" dirty="0" smtClean="0"/>
          </a:p>
          <a:p>
            <a:endParaRPr lang="en-US" dirty="0"/>
          </a:p>
          <a:p>
            <a:r>
              <a:rPr lang="en-US" dirty="0" smtClean="0"/>
              <a:t>As soon as repeats, </a:t>
            </a:r>
            <a:r>
              <a:rPr lang="en-US" dirty="0" err="1" smtClean="0"/>
              <a:t>heterozygosity</a:t>
            </a:r>
            <a:r>
              <a:rPr lang="en-US" dirty="0" smtClean="0"/>
              <a:t>, and GC variation enter the picture, all bets are off (eukaryotes are trouble!)</a:t>
            </a:r>
            <a:endParaRPr lang="en-US" dirty="0"/>
          </a:p>
        </p:txBody>
      </p:sp>
    </p:spTree>
    <p:extLst>
      <p:ext uri="{BB962C8B-B14F-4D97-AF65-F5344CB8AC3E}">
        <p14:creationId xmlns:p14="http://schemas.microsoft.com/office/powerpoint/2010/main" val="1499432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&amp; assembly</a:t>
            </a:r>
            <a:endParaRPr lang="en-US" dirty="0"/>
          </a:p>
        </p:txBody>
      </p:sp>
      <p:sp>
        <p:nvSpPr>
          <p:cNvPr id="3" name="Content Placeholder 2"/>
          <p:cNvSpPr>
            <a:spLocks noGrp="1"/>
          </p:cNvSpPr>
          <p:nvPr>
            <p:ph idx="1"/>
          </p:nvPr>
        </p:nvSpPr>
        <p:spPr/>
        <p:txBody>
          <a:bodyPr>
            <a:normAutofit/>
          </a:bodyPr>
          <a:lstStyle/>
          <a:p>
            <a:r>
              <a:rPr lang="en-US" dirty="0" smtClean="0"/>
              <a:t>Assembly and mapping (and variations thereof) are the two basic approaches used to deal with next-gen sequencing data.</a:t>
            </a:r>
          </a:p>
          <a:p>
            <a:endParaRPr lang="en-US" dirty="0"/>
          </a:p>
          <a:p>
            <a:r>
              <a:rPr lang="en-US" dirty="0" smtClean="0"/>
              <a:t>Go forth! Map! Assemble!</a:t>
            </a:r>
            <a:endParaRPr lang="en-US" dirty="0"/>
          </a:p>
          <a:p>
            <a:endParaRPr lang="en-US" dirty="0" smtClean="0"/>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Shotgun sequencing &amp; assembly</a:t>
            </a:r>
            <a:endParaRPr lang="en-US" dirty="0"/>
          </a:p>
        </p:txBody>
      </p:sp>
      <p:sp>
        <p:nvSpPr>
          <p:cNvPr id="3" name="Content Placeholder 2"/>
          <p:cNvSpPr>
            <a:spLocks noGrp="1"/>
          </p:cNvSpPr>
          <p:nvPr>
            <p:ph sz="quarter" idx="1"/>
          </p:nvPr>
        </p:nvSpPr>
        <p:spPr/>
        <p:txBody>
          <a:bodyPr/>
          <a:lstStyle/>
          <a:p>
            <a:pPr algn="ctr">
              <a:buNone/>
            </a:pPr>
            <a:r>
              <a:rPr lang="en-US" dirty="0" smtClean="0"/>
              <a:t>Randomly fragment &amp; sequence from DNA;</a:t>
            </a:r>
          </a:p>
          <a:p>
            <a:pPr algn="ctr">
              <a:buNone/>
            </a:pPr>
            <a:r>
              <a:rPr lang="en-US" dirty="0" smtClean="0"/>
              <a:t>reassemble computationally.</a:t>
            </a:r>
          </a:p>
        </p:txBody>
      </p:sp>
      <p:pic>
        <p:nvPicPr>
          <p:cNvPr id="4" name="Picture 3"/>
          <p:cNvPicPr>
            <a:picLocks noChangeAspect="1"/>
          </p:cNvPicPr>
          <p:nvPr/>
        </p:nvPicPr>
        <p:blipFill>
          <a:blip r:embed="rId2"/>
          <a:stretch>
            <a:fillRect/>
          </a:stretch>
        </p:blipFill>
        <p:spPr>
          <a:xfrm>
            <a:off x="694050" y="2920985"/>
            <a:ext cx="7898892" cy="2906792"/>
          </a:xfrm>
          <a:prstGeom prst="rect">
            <a:avLst/>
          </a:prstGeom>
        </p:spPr>
      </p:pic>
      <p:sp>
        <p:nvSpPr>
          <p:cNvPr id="5" name="TextBox 4"/>
          <p:cNvSpPr txBox="1"/>
          <p:nvPr/>
        </p:nvSpPr>
        <p:spPr>
          <a:xfrm>
            <a:off x="4796222" y="5827777"/>
            <a:ext cx="3796720" cy="369332"/>
          </a:xfrm>
          <a:prstGeom prst="rect">
            <a:avLst/>
          </a:prstGeom>
          <a:noFill/>
        </p:spPr>
        <p:txBody>
          <a:bodyPr wrap="none" rtlCol="0">
            <a:spAutoFit/>
          </a:bodyPr>
          <a:lstStyle/>
          <a:p>
            <a:r>
              <a:rPr lang="en-US" dirty="0" smtClean="0"/>
              <a:t>UMD assembly primer (</a:t>
            </a:r>
            <a:r>
              <a:rPr lang="en-US" dirty="0" err="1" smtClean="0"/>
              <a:t>cbcb.umd.edu</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 – no subdivision!</a:t>
            </a:r>
            <a:endParaRPr lang="en-US" dirty="0"/>
          </a:p>
        </p:txBody>
      </p:sp>
      <p:sp>
        <p:nvSpPr>
          <p:cNvPr id="3" name="Content Placeholder 2"/>
          <p:cNvSpPr>
            <a:spLocks noGrp="1"/>
          </p:cNvSpPr>
          <p:nvPr>
            <p:ph sz="quarter" idx="1"/>
          </p:nvPr>
        </p:nvSpPr>
        <p:spPr/>
        <p:txBody>
          <a:bodyPr/>
          <a:lstStyle/>
          <a:p>
            <a:pPr algn="ctr">
              <a:buNone/>
            </a:pPr>
            <a:r>
              <a:rPr lang="en-US" dirty="0" smtClean="0"/>
              <a:t>Assembly is inherently an </a:t>
            </a:r>
            <a:r>
              <a:rPr lang="en-US" i="1" dirty="0" smtClean="0"/>
              <a:t>all by all</a:t>
            </a:r>
            <a:r>
              <a:rPr lang="en-US" dirty="0" smtClean="0"/>
              <a:t> process.  There is no good way to subdivide the reads without potentially missing a key connection</a:t>
            </a:r>
            <a:endParaRPr lang="en-US" dirty="0"/>
          </a:p>
        </p:txBody>
      </p:sp>
      <p:pic>
        <p:nvPicPr>
          <p:cNvPr id="6" name="Picture 5"/>
          <p:cNvPicPr>
            <a:picLocks noChangeAspect="1"/>
          </p:cNvPicPr>
          <p:nvPr/>
        </p:nvPicPr>
        <p:blipFill>
          <a:blip r:embed="rId2"/>
          <a:stretch>
            <a:fillRect/>
          </a:stretch>
        </p:blipFill>
        <p:spPr>
          <a:xfrm>
            <a:off x="425450" y="3683000"/>
            <a:ext cx="8293100" cy="2565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Short-read assembly</a:t>
            </a:r>
            <a:endParaRPr lang="en-US" dirty="0"/>
          </a:p>
        </p:txBody>
      </p:sp>
      <p:sp>
        <p:nvSpPr>
          <p:cNvPr id="3" name="Content Placeholder 2"/>
          <p:cNvSpPr>
            <a:spLocks noGrp="1"/>
          </p:cNvSpPr>
          <p:nvPr>
            <p:ph idx="1"/>
          </p:nvPr>
        </p:nvSpPr>
        <p:spPr/>
        <p:txBody>
          <a:bodyPr/>
          <a:lstStyle/>
          <a:p>
            <a:r>
              <a:rPr lang="en-US" dirty="0" smtClean="0"/>
              <a:t>Short-read assembly is problematic</a:t>
            </a:r>
          </a:p>
          <a:p>
            <a:r>
              <a:rPr lang="en-US" dirty="0" smtClean="0"/>
              <a:t>Relies on very deep coverage, ruthless read trimming, paired ends.</a:t>
            </a:r>
            <a:endParaRPr lang="en-US" dirty="0"/>
          </a:p>
        </p:txBody>
      </p:sp>
      <p:pic>
        <p:nvPicPr>
          <p:cNvPr id="5" name="Picture 4"/>
          <p:cNvPicPr>
            <a:picLocks noChangeAspect="1"/>
          </p:cNvPicPr>
          <p:nvPr/>
        </p:nvPicPr>
        <p:blipFill>
          <a:blip r:embed="rId2"/>
          <a:stretch>
            <a:fillRect/>
          </a:stretch>
        </p:blipFill>
        <p:spPr>
          <a:xfrm>
            <a:off x="1034796" y="3341608"/>
            <a:ext cx="7898892" cy="2906792"/>
          </a:xfrm>
          <a:prstGeom prst="rect">
            <a:avLst/>
          </a:prstGeom>
        </p:spPr>
      </p:pic>
      <p:sp>
        <p:nvSpPr>
          <p:cNvPr id="6" name="TextBox 5"/>
          <p:cNvSpPr txBox="1"/>
          <p:nvPr/>
        </p:nvSpPr>
        <p:spPr>
          <a:xfrm>
            <a:off x="5099538" y="6248400"/>
            <a:ext cx="3796720" cy="369332"/>
          </a:xfrm>
          <a:prstGeom prst="rect">
            <a:avLst/>
          </a:prstGeom>
          <a:noFill/>
        </p:spPr>
        <p:txBody>
          <a:bodyPr wrap="none" rtlCol="0">
            <a:spAutoFit/>
          </a:bodyPr>
          <a:lstStyle/>
          <a:p>
            <a:r>
              <a:rPr lang="en-US" dirty="0" smtClean="0"/>
              <a:t>UMD assembly primer (</a:t>
            </a:r>
            <a:r>
              <a:rPr lang="en-US" dirty="0" err="1" smtClean="0"/>
              <a:t>cbcb.umd.edu</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read lengths are hard.</a:t>
            </a:r>
            <a:endParaRPr lang="en-US" dirty="0"/>
          </a:p>
        </p:txBody>
      </p:sp>
      <p:pic>
        <p:nvPicPr>
          <p:cNvPr id="4" name="Picture 3"/>
          <p:cNvPicPr>
            <a:picLocks noChangeAspect="1"/>
          </p:cNvPicPr>
          <p:nvPr/>
        </p:nvPicPr>
        <p:blipFill>
          <a:blip r:embed="rId2"/>
          <a:stretch>
            <a:fillRect/>
          </a:stretch>
        </p:blipFill>
        <p:spPr>
          <a:xfrm>
            <a:off x="1891974" y="1417638"/>
            <a:ext cx="5585210" cy="4880945"/>
          </a:xfrm>
          <a:prstGeom prst="rect">
            <a:avLst/>
          </a:prstGeom>
        </p:spPr>
      </p:pic>
      <p:sp>
        <p:nvSpPr>
          <p:cNvPr id="6" name="TextBox 5"/>
          <p:cNvSpPr txBox="1"/>
          <p:nvPr/>
        </p:nvSpPr>
        <p:spPr>
          <a:xfrm>
            <a:off x="5131655" y="6248400"/>
            <a:ext cx="3623596" cy="369332"/>
          </a:xfrm>
          <a:prstGeom prst="rect">
            <a:avLst/>
          </a:prstGeom>
          <a:noFill/>
        </p:spPr>
        <p:txBody>
          <a:bodyPr wrap="none" rtlCol="0">
            <a:spAutoFit/>
          </a:bodyPr>
          <a:lstStyle/>
          <a:p>
            <a:r>
              <a:rPr lang="en-US" dirty="0" err="1" smtClean="0"/>
              <a:t>Whiteford</a:t>
            </a:r>
            <a:r>
              <a:rPr lang="en-US" dirty="0" smtClean="0"/>
              <a:t> et al., </a:t>
            </a:r>
            <a:r>
              <a:rPr lang="en-US" dirty="0" err="1" smtClean="0"/>
              <a:t>Nuc</a:t>
            </a:r>
            <a:r>
              <a:rPr lang="en-US" dirty="0" smtClean="0"/>
              <a:t>. Acid Res, 2005</a:t>
            </a:r>
            <a:endParaRPr lang="en-US" dirty="0"/>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Solstice.thmx</Template>
  <TotalTime>3654</TotalTime>
  <Words>1652</Words>
  <Application>Microsoft Macintosh PowerPoint</Application>
  <PresentationFormat>On-screen Show (4:3)</PresentationFormat>
  <Paragraphs>274</Paragraphs>
  <Slides>54</Slides>
  <Notes>3</Notes>
  <HiddenSlides>0</HiddenSlides>
  <MMClips>1</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Solstice</vt:lpstr>
      <vt:lpstr>De novo Assembly</vt:lpstr>
      <vt:lpstr>Assembly vs mapping</vt:lpstr>
      <vt:lpstr>Assembly</vt:lpstr>
      <vt:lpstr>PowerPoint Presentation</vt:lpstr>
      <vt:lpstr>PowerPoint Presentation</vt:lpstr>
      <vt:lpstr>Shotgun sequencing &amp; assembly</vt:lpstr>
      <vt:lpstr>Assembly – no subdivision!</vt:lpstr>
      <vt:lpstr>Short-read assembly</vt:lpstr>
      <vt:lpstr>Short read lengths are hard.</vt:lpstr>
      <vt:lpstr>Short read lengths are hard.</vt:lpstr>
      <vt:lpstr>Short read lengths are hard.</vt:lpstr>
      <vt:lpstr>Four main challenges for de novo sequencing.</vt:lpstr>
      <vt:lpstr>Repeats</vt:lpstr>
      <vt:lpstr>Coverage</vt:lpstr>
      <vt:lpstr>Coverage</vt:lpstr>
      <vt:lpstr>Actual coverage varies widely from the average, for low avg coverage</vt:lpstr>
      <vt:lpstr>Two basic assembly approaches</vt:lpstr>
      <vt:lpstr>Overlap/layout/consensus</vt:lpstr>
      <vt:lpstr>K-mers</vt:lpstr>
      <vt:lpstr>K-mers – what k to use?</vt:lpstr>
      <vt:lpstr>K-mers – what k to use?</vt:lpstr>
      <vt:lpstr>Big genomes are problematic</vt:lpstr>
      <vt:lpstr>Choice of k affects apparent coverage</vt:lpstr>
      <vt:lpstr>K-mer graphs - overlaps</vt:lpstr>
      <vt:lpstr>K-mer graph (k=14)</vt:lpstr>
      <vt:lpstr>K-mer graph (k=14)</vt:lpstr>
      <vt:lpstr>K-mer graph (k=14)</vt:lpstr>
      <vt:lpstr>K-mer graph (k=14)</vt:lpstr>
      <vt:lpstr>Choice of k affects apparent coverage</vt:lpstr>
      <vt:lpstr>K-mer graphs - branching</vt:lpstr>
      <vt:lpstr>K-mer graph complexity - spur</vt:lpstr>
      <vt:lpstr>K-mer graph complexity - bubble</vt:lpstr>
      <vt:lpstr>K-mer graph complexity – “frayed rope”</vt:lpstr>
      <vt:lpstr>PowerPoint Presentation</vt:lpstr>
      <vt:lpstr>Resolving graph complexity</vt:lpstr>
      <vt:lpstr>Read threading</vt:lpstr>
      <vt:lpstr>Mate threading</vt:lpstr>
      <vt:lpstr>Path following</vt:lpstr>
      <vt:lpstr>More assembly issues</vt:lpstr>
      <vt:lpstr>K-mer based assemblers scale poorly</vt:lpstr>
      <vt:lpstr>De Bruijn graphs scale poorly with erroneous data</vt:lpstr>
      <vt:lpstr>PowerPoint Presentation</vt:lpstr>
      <vt:lpstr>Is your assembly good?</vt:lpstr>
      <vt:lpstr>How do you compare assemblies?</vt:lpstr>
      <vt:lpstr>What’s the best assembler?</vt:lpstr>
      <vt:lpstr>What’s the best assembler?</vt:lpstr>
      <vt:lpstr>What’s the best assembler?</vt:lpstr>
      <vt:lpstr>Note: the teams mostly used multiple software packages</vt:lpstr>
      <vt:lpstr>Answer: it depends</vt:lpstr>
      <vt:lpstr>Estimated completeness: CEGMA</vt:lpstr>
      <vt:lpstr>Tradeoffs in N 50 and % incl.</vt:lpstr>
      <vt:lpstr>Practical issues</vt:lpstr>
      <vt:lpstr>Practical issues</vt:lpstr>
      <vt:lpstr>Mapping &amp; assembly</vt:lpstr>
    </vt:vector>
  </TitlesOfParts>
  <Company>MSU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dc:title>
  <dc:creator>C. Titus Brown</dc:creator>
  <cp:lastModifiedBy>C. Titus Brown</cp:lastModifiedBy>
  <cp:revision>29</cp:revision>
  <dcterms:created xsi:type="dcterms:W3CDTF">2012-06-07T12:07:57Z</dcterms:created>
  <dcterms:modified xsi:type="dcterms:W3CDTF">2013-09-18T15:32:02Z</dcterms:modified>
</cp:coreProperties>
</file>